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7" r:id="rId7"/>
    <p:sldId id="261" r:id="rId8"/>
    <p:sldId id="262" r:id="rId9"/>
    <p:sldId id="263" r:id="rId10"/>
    <p:sldId id="264" r:id="rId11"/>
    <p:sldId id="265" r:id="rId12"/>
    <p:sldId id="268" r:id="rId13"/>
    <p:sldId id="266" r:id="rId14"/>
    <p:sldId id="269" r:id="rId15"/>
    <p:sldId id="270" r:id="rId16"/>
    <p:sldId id="272" r:id="rId17"/>
    <p:sldId id="271" r:id="rId18"/>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8950E570-D3F7-46A1-B2DC-D451D8E403F2}"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FFFFFF"/>
              </a:solidFill>
              <a:latin typeface="Century Gothic"/>
            </a:endParaRPr>
          </a:p>
        </p:txBody>
      </p:sp>
      <p:sp>
        <p:nvSpPr>
          <p:cNvPr id="33"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34"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3A733C1F-1235-4FDA-AE8B-5AC2F5AB0CDD}"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FFFFFF"/>
              </a:solidFill>
              <a:latin typeface="Century Gothic"/>
            </a:endParaRPr>
          </a:p>
        </p:txBody>
      </p:sp>
      <p:sp>
        <p:nvSpPr>
          <p:cNvPr id="3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3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3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39"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3E656771-DBA3-444D-B6F6-C402E13149B1}"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FFFFFF"/>
              </a:solidFill>
              <a:latin typeface="Century Gothic"/>
            </a:endParaRPr>
          </a:p>
        </p:txBody>
      </p:sp>
      <p:sp>
        <p:nvSpPr>
          <p:cNvPr id="41"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42"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43"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44"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45"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46"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B0F5259A-1DF0-402B-9F06-F7EB9A3991A4}"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FFFFFF"/>
              </a:solidFill>
              <a:latin typeface="Century Gothic"/>
            </a:endParaRPr>
          </a:p>
        </p:txBody>
      </p:sp>
      <p:sp>
        <p:nvSpPr>
          <p:cNvPr id="12"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4BE49331-3068-4541-869F-EDC85D8A5930}"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FFFFFF"/>
              </a:solidFill>
              <a:latin typeface="Century Gothic"/>
            </a:endParaRPr>
          </a:p>
        </p:txBody>
      </p:sp>
      <p:sp>
        <p:nvSpPr>
          <p:cNvPr id="14"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5BDEDAA1-C360-41AA-BCFB-234E6F0666AF}"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FFFFFF"/>
              </a:solidFill>
              <a:latin typeface="Century Gothic"/>
            </a:endParaRPr>
          </a:p>
        </p:txBody>
      </p:sp>
      <p:sp>
        <p:nvSpPr>
          <p:cNvPr id="16"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1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DC42B38D-56F6-4291-9815-4141CB6B3D48}"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FFFFFF"/>
              </a:solidFill>
              <a:latin typeface="Century Gothic"/>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0D19B9AF-CA91-4A6F-A58E-0D867274BB21}"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7C6F056A-87F7-48DA-81F4-314F8D1DB57E}"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FFFFFF"/>
              </a:solidFill>
              <a:latin typeface="Century Gothic"/>
            </a:endParaRPr>
          </a:p>
        </p:txBody>
      </p:sp>
      <p:sp>
        <p:nvSpPr>
          <p:cNvPr id="2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2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2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E171A8D8-EB64-4642-8FDE-F67919A9711D}"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FFFFFF"/>
              </a:solidFill>
              <a:latin typeface="Century Gothic"/>
            </a:endParaRPr>
          </a:p>
        </p:txBody>
      </p:sp>
      <p:sp>
        <p:nvSpPr>
          <p:cNvPr id="2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2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27"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CC33FEE4-FDC0-4D40-8819-4F2913CE056C}"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FFFFFF"/>
              </a:solidFill>
              <a:latin typeface="Century Gothic"/>
            </a:endParaRPr>
          </a:p>
        </p:txBody>
      </p:sp>
      <p:sp>
        <p:nvSpPr>
          <p:cNvPr id="29"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3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31"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000" b="0" strike="noStrike" spc="-1">
              <a:solidFill>
                <a:srgbClr val="FFFFFF"/>
              </a:solidFill>
              <a:latin typeface="Century Gothic"/>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559C1301-8E5F-4E8B-B269-D7B953107E15}"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blipFill>
        <a:effectLst/>
      </p:bgPr>
    </p:bg>
    <p:spTree>
      <p:nvGrpSpPr>
        <p:cNvPr id="1" name=""/>
        <p:cNvGrpSpPr/>
        <p:nvPr/>
      </p:nvGrpSpPr>
      <p:grpSpPr>
        <a:xfrm>
          <a:off x="0" y="0"/>
          <a:ext cx="0" cy="0"/>
          <a:chOff x="0" y="0"/>
          <a:chExt cx="0" cy="0"/>
        </a:xfrm>
      </p:grpSpPr>
      <p:pic>
        <p:nvPicPr>
          <p:cNvPr id="11" name="Picture 7"/>
          <p:cNvPicPr/>
          <p:nvPr/>
        </p:nvPicPr>
        <p:blipFill>
          <a:blip r:embed="rId15"/>
          <a:srcRect l="3610"/>
          <a:stretch/>
        </p:blipFill>
        <p:spPr>
          <a:xfrm>
            <a:off x="0" y="2669760"/>
            <a:ext cx="4036680" cy="4187880"/>
          </a:xfrm>
          <a:prstGeom prst="rect">
            <a:avLst/>
          </a:prstGeom>
          <a:ln w="0">
            <a:noFill/>
          </a:ln>
        </p:spPr>
      </p:pic>
      <p:pic>
        <p:nvPicPr>
          <p:cNvPr id="12" name="Picture 6"/>
          <p:cNvPicPr/>
          <p:nvPr/>
        </p:nvPicPr>
        <p:blipFill>
          <a:blip r:embed="rId16"/>
          <a:srcRect l="35647"/>
          <a:stretch/>
        </p:blipFill>
        <p:spPr>
          <a:xfrm>
            <a:off x="0" y="2892240"/>
            <a:ext cx="1522080" cy="2365200"/>
          </a:xfrm>
          <a:prstGeom prst="rect">
            <a:avLst/>
          </a:prstGeom>
          <a:ln w="0">
            <a:noFill/>
          </a:ln>
        </p:spPr>
      </p:pic>
      <p:sp>
        <p:nvSpPr>
          <p:cNvPr id="2" name="Oval 15"/>
          <p:cNvSpPr/>
          <p:nvPr/>
        </p:nvSpPr>
        <p:spPr>
          <a:xfrm>
            <a:off x="8609040" y="1676520"/>
            <a:ext cx="2819160" cy="2819160"/>
          </a:xfrm>
          <a:prstGeom prst="ellipse">
            <a:avLst/>
          </a:prstGeom>
          <a:gradFill rotWithShape="0">
            <a:gsLst>
              <a:gs pos="0">
                <a:srgbClr val="7AC4F0">
                  <a:alpha val="7058"/>
                </a:srgbClr>
              </a:gs>
              <a:gs pos="100000">
                <a:srgbClr val="7AC4F0">
                  <a:alpha val="0"/>
                </a:srgbClr>
              </a:gs>
            </a:gsLst>
            <a:path path="circle">
              <a:fillToRect l="50000" t="50000" r="50000" b="50000"/>
            </a:path>
          </a:gradFill>
          <a:ln>
            <a:noFill/>
          </a:ln>
          <a:effectLst>
            <a:outerShdw blurRad="38160" dist="25560" dir="54000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p:cNvPicPr/>
          <p:nvPr/>
        </p:nvPicPr>
        <p:blipFill>
          <a:blip r:embed="rId17"/>
          <a:srcRect t="28812"/>
          <a:stretch/>
        </p:blipFill>
        <p:spPr>
          <a:xfrm>
            <a:off x="7999560" y="0"/>
            <a:ext cx="1603080" cy="1141200"/>
          </a:xfrm>
          <a:prstGeom prst="rect">
            <a:avLst/>
          </a:prstGeom>
          <a:ln w="0">
            <a:noFill/>
          </a:ln>
        </p:spPr>
      </p:pic>
      <p:pic>
        <p:nvPicPr>
          <p:cNvPr id="4" name="Picture 9"/>
          <p:cNvPicPr/>
          <p:nvPr/>
        </p:nvPicPr>
        <p:blipFill>
          <a:blip r:embed="rId18"/>
          <a:srcRect b="23333"/>
          <a:stretch/>
        </p:blipFill>
        <p:spPr>
          <a:xfrm>
            <a:off x="8609040" y="6095880"/>
            <a:ext cx="993240" cy="761760"/>
          </a:xfrm>
          <a:prstGeom prst="rect">
            <a:avLst/>
          </a:prstGeom>
          <a:ln w="0">
            <a:noFill/>
          </a:ln>
        </p:spPr>
      </p:pic>
      <p:sp>
        <p:nvSpPr>
          <p:cNvPr id="5" name="Rectangle 13"/>
          <p:cNvSpPr/>
          <p:nvPr/>
        </p:nvSpPr>
        <p:spPr>
          <a:xfrm>
            <a:off x="10437840" y="0"/>
            <a:ext cx="685440" cy="1142640"/>
          </a:xfrm>
          <a:prstGeom prst="rect">
            <a:avLst/>
          </a:prstGeom>
          <a:solidFill>
            <a:schemeClr val="accent1"/>
          </a:solidFill>
          <a:ln>
            <a:noFill/>
          </a:ln>
          <a:effectLst>
            <a:outerShdw blurRad="38160" dist="25560" dir="54000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1"/>
          <p:cNvSpPr>
            <a:spLocks noGrp="1"/>
          </p:cNvSpPr>
          <p:nvPr>
            <p:ph type="dt" idx="1"/>
          </p:nvPr>
        </p:nvSpPr>
        <p:spPr>
          <a:xfrm rot="5400000">
            <a:off x="10155600" y="1790640"/>
            <a:ext cx="990360" cy="304560"/>
          </a:xfrm>
          <a:prstGeom prst="rect">
            <a:avLst/>
          </a:prstGeom>
          <a:noFill/>
          <a:ln w="0">
            <a:noFill/>
          </a:ln>
        </p:spPr>
        <p:txBody>
          <a:bodyPr anchor="t">
            <a:noAutofit/>
          </a:bodyPr>
          <a:lstStyle>
            <a:lvl1pPr>
              <a:lnSpc>
                <a:spcPct val="100000"/>
              </a:lnSpc>
              <a:buNone/>
              <a:defRPr lang="en-US" sz="1100" b="0" strike="noStrike" spc="-1">
                <a:solidFill>
                  <a:srgbClr val="FFFFFF">
                    <a:alpha val="60000"/>
                  </a:srgbClr>
                </a:solidFill>
                <a:latin typeface="Century Gothic"/>
              </a:defRPr>
            </a:lvl1pPr>
          </a:lstStyle>
          <a:p>
            <a:pPr>
              <a:lnSpc>
                <a:spcPct val="100000"/>
              </a:lnSpc>
              <a:buNone/>
            </a:pPr>
            <a:r>
              <a:rPr lang="en-US" sz="1100" b="0" strike="noStrike" spc="-1">
                <a:solidFill>
                  <a:srgbClr val="FFFFFF">
                    <a:alpha val="60000"/>
                  </a:srgbClr>
                </a:solidFill>
                <a:latin typeface="Century Gothic"/>
              </a:rPr>
              <a:t>&lt;date/time&gt;</a:t>
            </a:r>
            <a:endParaRPr lang="en-US" sz="1100" b="0" strike="noStrike" spc="-1">
              <a:latin typeface="Times New Roman"/>
            </a:endParaRPr>
          </a:p>
        </p:txBody>
      </p:sp>
      <p:sp>
        <p:nvSpPr>
          <p:cNvPr id="7" name="PlaceHolder 2"/>
          <p:cNvSpPr>
            <a:spLocks noGrp="1"/>
          </p:cNvSpPr>
          <p:nvPr>
            <p:ph type="ftr" idx="2"/>
          </p:nvPr>
        </p:nvSpPr>
        <p:spPr>
          <a:xfrm rot="5400000">
            <a:off x="8951760" y="3225240"/>
            <a:ext cx="3859560" cy="30456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8" name="PlaceHolder 3"/>
          <p:cNvSpPr>
            <a:spLocks noGrp="1"/>
          </p:cNvSpPr>
          <p:nvPr>
            <p:ph type="sldNum" idx="3"/>
          </p:nvPr>
        </p:nvSpPr>
        <p:spPr>
          <a:xfrm>
            <a:off x="10352520" y="295560"/>
            <a:ext cx="837720" cy="767160"/>
          </a:xfrm>
          <a:prstGeom prst="rect">
            <a:avLst/>
          </a:prstGeom>
          <a:noFill/>
          <a:ln w="0">
            <a:noFill/>
          </a:ln>
        </p:spPr>
        <p:txBody>
          <a:bodyPr anchor="b">
            <a:noAutofit/>
          </a:bodyPr>
          <a:lstStyle>
            <a:lvl1pPr algn="ctr">
              <a:lnSpc>
                <a:spcPct val="100000"/>
              </a:lnSpc>
              <a:buNone/>
              <a:defRPr lang="en-US" sz="2800" b="0" strike="noStrike" spc="-1">
                <a:solidFill>
                  <a:srgbClr val="FFFFFF"/>
                </a:solidFill>
                <a:latin typeface="Century Gothic"/>
              </a:defRPr>
            </a:lvl1pPr>
          </a:lstStyle>
          <a:p>
            <a:pPr algn="ctr">
              <a:lnSpc>
                <a:spcPct val="100000"/>
              </a:lnSpc>
              <a:buNone/>
            </a:pPr>
            <a:fld id="{121D25C4-2D2C-47A4-8A6B-BAA793EDD812}" type="slidenum">
              <a:rPr lang="en-US" sz="2800" b="0" strike="noStrike" spc="-1">
                <a:solidFill>
                  <a:srgbClr val="FFFFFF"/>
                </a:solidFill>
                <a:latin typeface="Century Gothic"/>
              </a:rPr>
              <a:t>‹#›</a:t>
            </a:fld>
            <a:endParaRPr lang="en-US" sz="2800" b="0" strike="noStrike" spc="-1">
              <a:latin typeface="Times New Roman"/>
            </a:endParaRPr>
          </a:p>
        </p:txBody>
      </p:sp>
      <p:sp>
        <p:nvSpPr>
          <p:cNvPr id="9"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FFFFFF"/>
                </a:solidFill>
                <a:latin typeface="Century Gothic"/>
              </a:rPr>
              <a:t>Click to edit the title text format</a:t>
            </a:r>
          </a:p>
        </p:txBody>
      </p:sp>
      <p:sp>
        <p:nvSpPr>
          <p:cNvPr id="10"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2000" b="0" strike="noStrike" spc="-1">
                <a:solidFill>
                  <a:srgbClr val="FFFFFF"/>
                </a:solidFill>
                <a:latin typeface="Century Gothic"/>
              </a:rPr>
              <a:t>Click to edit the outline text format</a:t>
            </a:r>
          </a:p>
          <a:p>
            <a:pPr marL="864000" lvl="1" indent="-324000">
              <a:spcBef>
                <a:spcPts val="1134"/>
              </a:spcBef>
              <a:buClr>
                <a:srgbClr val="000000"/>
              </a:buClr>
              <a:buSzPct val="75000"/>
              <a:buFont typeface="Symbol" charset="2"/>
              <a:buChar char=""/>
            </a:pPr>
            <a:r>
              <a:rPr lang="en-US" sz="1600" b="0" strike="noStrike" spc="-1">
                <a:solidFill>
                  <a:srgbClr val="FFFFFF"/>
                </a:solidFill>
                <a:latin typeface="Century Gothic"/>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FFFFFF"/>
                </a:solidFill>
                <a:latin typeface="Century Gothic"/>
              </a:rPr>
              <a:t>Third Outline Level</a:t>
            </a:r>
          </a:p>
          <a:p>
            <a:pPr marL="1728000" lvl="3" indent="-216000">
              <a:spcBef>
                <a:spcPts val="567"/>
              </a:spcBef>
              <a:buClr>
                <a:srgbClr val="000000"/>
              </a:buClr>
              <a:buSzPct val="75000"/>
              <a:buFont typeface="Symbol" charset="2"/>
              <a:buChar char=""/>
            </a:pPr>
            <a:r>
              <a:rPr lang="en-US" sz="1400" b="0" strike="noStrike" spc="-1">
                <a:solidFill>
                  <a:srgbClr val="FFFFFF"/>
                </a:solidFill>
                <a:latin typeface="Century Gothic"/>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FFFFFF"/>
                </a:solidFill>
                <a:latin typeface="Century Gothic"/>
              </a:rPr>
              <a:t>Fifth Outline Level</a:t>
            </a:r>
          </a:p>
          <a:p>
            <a:pPr marL="2592000" lvl="5" indent="-216000">
              <a:spcBef>
                <a:spcPts val="283"/>
              </a:spcBef>
              <a:buClr>
                <a:srgbClr val="000000"/>
              </a:buClr>
              <a:buSzPct val="45000"/>
              <a:buFont typeface="Wingdings" charset="2"/>
              <a:buChar char=""/>
            </a:pPr>
            <a:r>
              <a:rPr lang="en-US" sz="2000" b="0" strike="noStrike" spc="-1">
                <a:solidFill>
                  <a:srgbClr val="FFFFFF"/>
                </a:solidFill>
                <a:latin typeface="Century Gothic"/>
              </a:rPr>
              <a:t>Sixth Outline Level</a:t>
            </a:r>
          </a:p>
          <a:p>
            <a:pPr marL="3024000" lvl="6" indent="-216000">
              <a:spcBef>
                <a:spcPts val="283"/>
              </a:spcBef>
              <a:buClr>
                <a:srgbClr val="000000"/>
              </a:buClr>
              <a:buSzPct val="45000"/>
              <a:buFont typeface="Wingdings" charset="2"/>
              <a:buChar char=""/>
            </a:pPr>
            <a:r>
              <a:rPr lang="en-US" sz="2000" b="0" strike="noStrike" spc="-1">
                <a:solidFill>
                  <a:srgbClr val="FFFFFF"/>
                </a:solidFill>
                <a:latin typeface="Century Gothic"/>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un.org/development/desa/en/news/population/2018-revision-of-world-urbanization-prospects.html" TargetMode="External"/><Relationship Id="rId2" Type="http://schemas.openxmlformats.org/officeDocument/2006/relationships/hyperlink" Target="https://data.worldbank.org/indicator/SP.URB.TOTL.IN.ZS" TargetMode="External"/><Relationship Id="rId1" Type="http://schemas.openxmlformats.org/officeDocument/2006/relationships/slideLayout" Target="../slideLayouts/slideLayout1.xml"/><Relationship Id="rId6" Type="http://schemas.openxmlformats.org/officeDocument/2006/relationships/hyperlink" Target="https://doi.org/10.1002/anie.200501122" TargetMode="External"/><Relationship Id="rId5" Type="http://schemas.openxmlformats.org/officeDocument/2006/relationships/hyperlink" Target="https://academic.oup.com/aje/article-pdf/180/4/359/8640802/kwu155.pdf" TargetMode="External"/><Relationship Id="rId4" Type="http://schemas.openxmlformats.org/officeDocument/2006/relationships/hyperlink" Target="https://www.who.int/news/item/02-05-2018-9-out-of-10-people-worldwide-breathe-polluted-air-but-more-countries-are-taking-action"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2"/>
          <p:cNvSpPr/>
          <p:nvPr/>
        </p:nvSpPr>
        <p:spPr>
          <a:xfrm>
            <a:off x="1072440" y="824040"/>
            <a:ext cx="9200160" cy="510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15000"/>
              </a:lnSpc>
              <a:spcAft>
                <a:spcPts val="799"/>
              </a:spcAft>
              <a:buNone/>
              <a:tabLst>
                <a:tab pos="0" algn="l"/>
              </a:tabLst>
            </a:pPr>
            <a:r>
              <a:rPr lang="en-US" sz="2400" b="1" u="sng" strike="noStrike" spc="-1" dirty="0">
                <a:solidFill>
                  <a:srgbClr val="FFFFFF"/>
                </a:solidFill>
                <a:uFillTx/>
                <a:latin typeface="Times New Roman"/>
                <a:ea typeface="Arial"/>
              </a:rPr>
              <a:t>School of Computing and Computer Engineering</a:t>
            </a:r>
            <a:endParaRPr lang="en-US" sz="2400" b="0" strike="noStrike" spc="-1" dirty="0">
              <a:latin typeface="Arial"/>
            </a:endParaRPr>
          </a:p>
        </p:txBody>
      </p:sp>
      <p:pic>
        <p:nvPicPr>
          <p:cNvPr id="48" name="Picture 3"/>
          <p:cNvPicPr/>
          <p:nvPr/>
        </p:nvPicPr>
        <p:blipFill>
          <a:blip r:embed="rId2"/>
          <a:stretch/>
        </p:blipFill>
        <p:spPr>
          <a:xfrm>
            <a:off x="4550760" y="1491480"/>
            <a:ext cx="2243160" cy="2090880"/>
          </a:xfrm>
          <a:prstGeom prst="rect">
            <a:avLst/>
          </a:prstGeom>
          <a:ln w="0">
            <a:noFill/>
          </a:ln>
        </p:spPr>
      </p:pic>
      <p:sp>
        <p:nvSpPr>
          <p:cNvPr id="49" name="TextBox 4"/>
          <p:cNvSpPr/>
          <p:nvPr/>
        </p:nvSpPr>
        <p:spPr>
          <a:xfrm>
            <a:off x="1964160" y="3815640"/>
            <a:ext cx="819540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0000"/>
              </a:lnSpc>
              <a:buNone/>
            </a:pPr>
            <a:r>
              <a:rPr lang="en-IN" sz="2400" b="0" strike="noStrike" spc="-1">
                <a:solidFill>
                  <a:srgbClr val="FFFFFF"/>
                </a:solidFill>
                <a:latin typeface="Times New Roman"/>
              </a:rPr>
              <a:t>CSC 691 PROJECT ON NEURAL NETWORK AND MACHINE LEARNING</a:t>
            </a:r>
            <a:endParaRPr lang="en-US" sz="2400" b="0" strike="noStrike" spc="-1">
              <a:latin typeface="Arial"/>
            </a:endParaRPr>
          </a:p>
          <a:p>
            <a:pPr algn="ctr">
              <a:lnSpc>
                <a:spcPct val="100000"/>
              </a:lnSpc>
              <a:buNone/>
            </a:pPr>
            <a:r>
              <a:rPr lang="en-IN" sz="2400" b="0" strike="noStrike" spc="-1">
                <a:solidFill>
                  <a:srgbClr val="FFFFFF"/>
                </a:solidFill>
                <a:latin typeface="Times New Roman"/>
              </a:rPr>
              <a:t>       </a:t>
            </a:r>
            <a:r>
              <a:rPr lang="en-US" sz="2400" b="0" strike="noStrike" spc="-1">
                <a:solidFill>
                  <a:srgbClr val="FFFFFF"/>
                </a:solidFill>
                <a:latin typeface="Times New Roman"/>
              </a:rPr>
              <a:t>AIR POLLUTION PREDICTION IN SMART CITY</a:t>
            </a:r>
            <a:endParaRPr lang="en-US" sz="2400" b="0" strike="noStrike" spc="-1">
              <a:latin typeface="Arial"/>
            </a:endParaRPr>
          </a:p>
          <a:p>
            <a:pPr algn="ctr">
              <a:lnSpc>
                <a:spcPct val="100000"/>
              </a:lnSpc>
              <a:buNone/>
            </a:pPr>
            <a:r>
              <a:rPr lang="en-IN" sz="2400" b="0" strike="noStrike" spc="-1">
                <a:solidFill>
                  <a:srgbClr val="FFFFFF"/>
                </a:solidFill>
                <a:latin typeface="Times New Roman"/>
              </a:rPr>
              <a:t>LECTURER: DR. ANDREW SUNG</a:t>
            </a:r>
            <a:br>
              <a:rPr sz="2400"/>
            </a:br>
            <a:r>
              <a:rPr lang="en-IN" sz="2400" b="0" strike="noStrike" spc="-1">
                <a:solidFill>
                  <a:srgbClr val="FFFFFF"/>
                </a:solidFill>
                <a:latin typeface="Times New Roman"/>
              </a:rPr>
              <a:t>STUDENT: SOHAIL KHAN</a:t>
            </a:r>
            <a:br>
              <a:rPr sz="2400"/>
            </a:br>
            <a:r>
              <a:rPr lang="en-IN" sz="2400" b="0" strike="noStrike" spc="-1">
                <a:solidFill>
                  <a:srgbClr val="FFFFFF"/>
                </a:solidFill>
                <a:latin typeface="Times New Roman"/>
              </a:rPr>
              <a:t>W10154009</a:t>
            </a:r>
            <a:endParaRPr lang="en-US" sz="2400" b="0" strike="noStrike" spc="-1">
              <a:latin typeface="Arial"/>
            </a:endParaRPr>
          </a:p>
        </p:txBody>
      </p:sp>
      <p:sp>
        <p:nvSpPr>
          <p:cNvPr id="50" name="TextBox 5"/>
          <p:cNvSpPr/>
          <p:nvPr/>
        </p:nvSpPr>
        <p:spPr>
          <a:xfrm>
            <a:off x="10667880" y="6400800"/>
            <a:ext cx="142200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IN" sz="1800" b="0" strike="noStrike" spc="-1">
                <a:solidFill>
                  <a:srgbClr val="FFFFFF"/>
                </a:solidFill>
                <a:latin typeface="Century Gothic"/>
              </a:rPr>
              <a:t>Page: 1</a:t>
            </a:r>
            <a:endParaRPr lang="en-US" sz="18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PlaceHolder 1"/>
          <p:cNvSpPr>
            <a:spLocks noGrp="1"/>
          </p:cNvSpPr>
          <p:nvPr>
            <p:ph type="title"/>
          </p:nvPr>
        </p:nvSpPr>
        <p:spPr>
          <a:xfrm>
            <a:off x="336103" y="85064"/>
            <a:ext cx="10972440" cy="1144800"/>
          </a:xfrm>
          <a:prstGeom prst="rect">
            <a:avLst/>
          </a:prstGeom>
          <a:noFill/>
          <a:ln w="0">
            <a:noFill/>
          </a:ln>
        </p:spPr>
        <p:txBody>
          <a:bodyPr lIns="0" tIns="0" rIns="0" bIns="0" anchor="ctr">
            <a:noAutofit/>
          </a:bodyPr>
          <a:lstStyle/>
          <a:p>
            <a:r>
              <a:rPr lang="en-US" sz="1800" b="1" strike="noStrike" spc="-1" dirty="0">
                <a:solidFill>
                  <a:srgbClr val="FFFFFF"/>
                </a:solidFill>
                <a:latin typeface="Times New Roman" panose="02020603050405020304" pitchFamily="18" charset="0"/>
                <a:cs typeface="Times New Roman" panose="02020603050405020304" pitchFamily="18" charset="0"/>
              </a:rPr>
              <a:t>Exploratory Data  Analysis Data Visualization</a:t>
            </a:r>
            <a:r>
              <a:rPr lang="en-US" sz="1800" b="1" strike="noStrike" spc="-1">
                <a:solidFill>
                  <a:srgbClr val="FFFFFF"/>
                </a:solidFill>
                <a:latin typeface="Century Gothic"/>
              </a:rPr>
              <a:t>: </a:t>
            </a:r>
            <a:r>
              <a:rPr lang="en-US" sz="1800" spc="-1" dirty="0">
                <a:solidFill>
                  <a:srgbClr val="FFFFFF"/>
                </a:solidFill>
                <a:latin typeface="Century Gothic"/>
              </a:rPr>
              <a:t>I</a:t>
            </a:r>
            <a:r>
              <a:rPr kumimoji="0" lang="en-US" sz="1800" b="0" i="0" u="none" strike="noStrike" kern="1200" cap="none" spc="-1" normalizeH="0" baseline="0" noProof="0">
                <a:ln>
                  <a:noFill/>
                </a:ln>
                <a:solidFill>
                  <a:srgbClr val="FFFFFF"/>
                </a:solidFill>
                <a:effectLst/>
                <a:uLnTx/>
                <a:uFillTx/>
                <a:latin typeface="Century Gothic"/>
              </a:rPr>
              <a:t>n </a:t>
            </a:r>
            <a:r>
              <a:rPr kumimoji="0" lang="en-US" sz="1800" b="0" i="0" u="none" strike="noStrike" kern="1200" cap="none" spc="-1" normalizeH="0" baseline="0" noProof="0" dirty="0">
                <a:ln>
                  <a:noFill/>
                </a:ln>
                <a:solidFill>
                  <a:srgbClr val="FFFFFF"/>
                </a:solidFill>
                <a:effectLst/>
                <a:uLnTx/>
                <a:uFillTx/>
                <a:latin typeface="Century Gothic"/>
              </a:rPr>
              <a:t>order to get an insight about the dataset that is used, there is the need of explore of the dataset, this is to know the object values, the null values the int values. </a:t>
            </a:r>
            <a:br>
              <a:rPr kumimoji="0" lang="en-US" sz="1800" b="0" i="0" u="none" strike="noStrike" kern="1200" cap="none" spc="-1" normalizeH="0" baseline="0" noProof="0" dirty="0">
                <a:ln>
                  <a:noFill/>
                </a:ln>
                <a:solidFill>
                  <a:srgbClr val="FFFFFF"/>
                </a:solidFill>
                <a:effectLst/>
                <a:uLnTx/>
                <a:uFillTx/>
                <a:latin typeface="Century Gothic"/>
              </a:rPr>
            </a:br>
            <a:r>
              <a:rPr kumimoji="0" lang="en-US" sz="1800" b="0" i="0" u="none" strike="noStrike" kern="1200" cap="none" spc="-1" normalizeH="0" baseline="0" noProof="0" dirty="0">
                <a:ln>
                  <a:noFill/>
                </a:ln>
                <a:solidFill>
                  <a:srgbClr val="FFFFFF"/>
                </a:solidFill>
                <a:effectLst/>
                <a:uLnTx/>
                <a:uFillTx/>
                <a:latin typeface="Century Gothic"/>
              </a:rPr>
              <a:t>In simple terms, data analysis or data visualization is for helping to get more insight about the dataset. </a:t>
            </a:r>
            <a:endParaRPr lang="en-US" sz="1800" b="1" strike="noStrike" spc="-1" dirty="0">
              <a:solidFill>
                <a:srgbClr val="FFFFFF"/>
              </a:solidFill>
              <a:latin typeface="Century Gothic"/>
            </a:endParaRPr>
          </a:p>
        </p:txBody>
      </p:sp>
      <p:pic>
        <p:nvPicPr>
          <p:cNvPr id="67" name="Picture 66"/>
          <p:cNvPicPr/>
          <p:nvPr/>
        </p:nvPicPr>
        <p:blipFill>
          <a:blip r:embed="rId2"/>
          <a:stretch/>
        </p:blipFill>
        <p:spPr>
          <a:xfrm>
            <a:off x="228600" y="1371600"/>
            <a:ext cx="11658600" cy="5029200"/>
          </a:xfrm>
          <a:prstGeom prst="rect">
            <a:avLst/>
          </a:prstGeom>
          <a:ln w="0">
            <a:noFill/>
          </a:ln>
        </p:spPr>
      </p:pic>
      <p:sp>
        <p:nvSpPr>
          <p:cNvPr id="4" name="TextBox 3">
            <a:extLst>
              <a:ext uri="{FF2B5EF4-FFF2-40B4-BE49-F238E27FC236}">
                <a16:creationId xmlns:a16="http://schemas.microsoft.com/office/drawing/2014/main" id="{B2528147-251E-16DF-E0B0-00AC0C1FA278}"/>
              </a:ext>
            </a:extLst>
          </p:cNvPr>
          <p:cNvSpPr txBox="1"/>
          <p:nvPr/>
        </p:nvSpPr>
        <p:spPr>
          <a:xfrm>
            <a:off x="10912442" y="6488668"/>
            <a:ext cx="1517716" cy="369332"/>
          </a:xfrm>
          <a:prstGeom prst="rect">
            <a:avLst/>
          </a:prstGeom>
          <a:noFill/>
        </p:spPr>
        <p:txBody>
          <a:bodyPr wrap="square" rtlCol="0">
            <a:spAutoFit/>
          </a:bodyPr>
          <a:lstStyle/>
          <a:p>
            <a:r>
              <a:rPr lang="en-IN" dirty="0">
                <a:solidFill>
                  <a:schemeClr val="bg1"/>
                </a:solidFill>
              </a:rPr>
              <a:t>Page: 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PlaceHolder 1"/>
          <p:cNvSpPr>
            <a:spLocks noGrp="1"/>
          </p:cNvSpPr>
          <p:nvPr>
            <p:ph type="title"/>
          </p:nvPr>
        </p:nvSpPr>
        <p:spPr>
          <a:xfrm>
            <a:off x="377072" y="282804"/>
            <a:ext cx="11204848" cy="1135596"/>
          </a:xfrm>
          <a:prstGeom prst="rect">
            <a:avLst/>
          </a:prstGeom>
          <a:noFill/>
          <a:ln w="0">
            <a:noFill/>
          </a:ln>
        </p:spPr>
        <p:txBody>
          <a:bodyPr lIns="0" tIns="0" rIns="0" bIns="0" anchor="ctr">
            <a:noAutofit/>
          </a:bodyPr>
          <a:lstStyle/>
          <a:p>
            <a:r>
              <a:rPr lang="en-US" sz="1800" b="1" strike="noStrike" spc="-1" dirty="0">
                <a:solidFill>
                  <a:srgbClr val="FFFFFF"/>
                </a:solidFill>
                <a:latin typeface="Century Gothic"/>
              </a:rPr>
              <a:t>Model</a:t>
            </a:r>
            <a:r>
              <a:rPr lang="en-US" sz="1800" b="0" strike="noStrike" spc="-1" dirty="0">
                <a:solidFill>
                  <a:srgbClr val="FFFFFF"/>
                </a:solidFill>
                <a:latin typeface="Century Gothic"/>
              </a:rPr>
              <a:t>  </a:t>
            </a:r>
            <a:r>
              <a:rPr lang="en-US" sz="1800" b="1" strike="noStrike" spc="-1" dirty="0">
                <a:solidFill>
                  <a:srgbClr val="FFFFFF"/>
                </a:solidFill>
                <a:latin typeface="Century Gothic"/>
              </a:rPr>
              <a:t>Training</a:t>
            </a:r>
            <a:r>
              <a:rPr lang="en-US" sz="1800" b="0" strike="noStrike" spc="-1" dirty="0">
                <a:solidFill>
                  <a:srgbClr val="FFFFFF"/>
                </a:solidFill>
                <a:latin typeface="Century Gothic"/>
              </a:rPr>
              <a:t>  </a:t>
            </a:r>
            <a:r>
              <a:rPr lang="en-US" sz="1800" b="1" strike="noStrike" spc="-1" dirty="0">
                <a:solidFill>
                  <a:srgbClr val="FFFFFF"/>
                </a:solidFill>
                <a:latin typeface="Century Gothic"/>
              </a:rPr>
              <a:t>and</a:t>
            </a:r>
            <a:r>
              <a:rPr lang="en-US" sz="1800" b="0" strike="noStrike" spc="-1" dirty="0">
                <a:solidFill>
                  <a:srgbClr val="FFFFFF"/>
                </a:solidFill>
                <a:latin typeface="Century Gothic"/>
              </a:rPr>
              <a:t> </a:t>
            </a:r>
            <a:r>
              <a:rPr lang="en-US" sz="1800" b="1" strike="noStrike" spc="-1" dirty="0">
                <a:solidFill>
                  <a:srgbClr val="FFFFFF"/>
                </a:solidFill>
                <a:latin typeface="Century Gothic"/>
              </a:rPr>
              <a:t>Evaluation: </a:t>
            </a:r>
            <a:r>
              <a:rPr kumimoji="0" lang="en-US" sz="1800" b="0" i="0" u="none" strike="noStrike" kern="1200" cap="none" spc="-1" normalizeH="0" baseline="0" noProof="0" dirty="0">
                <a:ln>
                  <a:noFill/>
                </a:ln>
                <a:solidFill>
                  <a:srgbClr val="FFFFFF"/>
                </a:solidFill>
                <a:effectLst/>
                <a:uLnTx/>
                <a:uFillTx/>
                <a:latin typeface="Century Gothic"/>
              </a:rPr>
              <a:t>this is the most important part of the development, this is where you want the model to be trained and this is done by first importing the libraries from </a:t>
            </a:r>
            <a:r>
              <a:rPr kumimoji="0" lang="en-US" sz="1800" b="0" i="0" u="none" strike="noStrike" kern="1200" cap="none" spc="-1" normalizeH="0" baseline="0" noProof="0" dirty="0" err="1">
                <a:ln>
                  <a:noFill/>
                </a:ln>
                <a:solidFill>
                  <a:srgbClr val="FFFFFF"/>
                </a:solidFill>
                <a:effectLst/>
                <a:uLnTx/>
                <a:uFillTx/>
                <a:latin typeface="Century Gothic"/>
              </a:rPr>
              <a:t>sklearn</a:t>
            </a:r>
            <a:r>
              <a:rPr kumimoji="0" lang="en-US" sz="1800" b="0" i="0" u="none" strike="noStrike" kern="1200" cap="none" spc="-1" normalizeH="0" baseline="0" noProof="0" dirty="0">
                <a:ln>
                  <a:noFill/>
                </a:ln>
                <a:solidFill>
                  <a:srgbClr val="FFFFFF"/>
                </a:solidFill>
                <a:effectLst/>
                <a:uLnTx/>
                <a:uFillTx/>
                <a:latin typeface="Century Gothic"/>
              </a:rPr>
              <a:t>.</a:t>
            </a:r>
            <a:br>
              <a:rPr kumimoji="0" lang="en-US" sz="1800" b="0" i="0" u="none" strike="noStrike" kern="1200" cap="none" spc="-1" normalizeH="0" baseline="0" noProof="0" dirty="0">
                <a:ln>
                  <a:noFill/>
                </a:ln>
                <a:solidFill>
                  <a:srgbClr val="FFFFFF"/>
                </a:solidFill>
                <a:effectLst/>
                <a:uLnTx/>
                <a:uFillTx/>
                <a:latin typeface="Century Gothic"/>
              </a:rPr>
            </a:br>
            <a:r>
              <a:rPr kumimoji="0" lang="en-US" sz="1800" b="0" i="0" u="none" strike="noStrike" kern="1200" cap="none" spc="-1" normalizeH="0" baseline="0" noProof="0" dirty="0">
                <a:ln>
                  <a:noFill/>
                </a:ln>
                <a:solidFill>
                  <a:srgbClr val="FFFFFF"/>
                </a:solidFill>
                <a:effectLst/>
                <a:uLnTx/>
                <a:uFillTx/>
                <a:latin typeface="Century Gothic"/>
              </a:rPr>
              <a:t>Algorithms such as Linear Regression, Random Forest Regression, Gradient Boosting Regressor, K-Neighbors Regression, and Decision Tress Regression were imported.</a:t>
            </a:r>
            <a:br>
              <a:rPr kumimoji="0" lang="en-US" sz="1800" b="0" i="0" u="none" strike="noStrike" kern="1200" cap="none" spc="-1" normalizeH="0" baseline="0" noProof="0" dirty="0">
                <a:ln>
                  <a:noFill/>
                </a:ln>
                <a:solidFill>
                  <a:srgbClr val="FFFFFF"/>
                </a:solidFill>
                <a:effectLst/>
                <a:uLnTx/>
                <a:uFillTx/>
                <a:latin typeface="Century Gothic"/>
              </a:rPr>
            </a:br>
            <a:br>
              <a:rPr kumimoji="0" lang="en-US" sz="1800" b="0" i="0" u="none" strike="noStrike" kern="1200" cap="none" spc="-1" normalizeH="0" baseline="0" noProof="0" dirty="0">
                <a:ln>
                  <a:noFill/>
                </a:ln>
                <a:solidFill>
                  <a:srgbClr val="FFFFFF"/>
                </a:solidFill>
                <a:effectLst/>
                <a:uLnTx/>
                <a:uFillTx/>
                <a:latin typeface="Century Gothic"/>
              </a:rPr>
            </a:br>
            <a:endParaRPr lang="en-US" sz="1800" b="1" strike="noStrike" spc="-1" dirty="0">
              <a:solidFill>
                <a:srgbClr val="FFFFFF"/>
              </a:solidFill>
              <a:latin typeface="Century Gothic"/>
            </a:endParaRPr>
          </a:p>
        </p:txBody>
      </p:sp>
      <p:pic>
        <p:nvPicPr>
          <p:cNvPr id="69" name="Picture 68"/>
          <p:cNvPicPr/>
          <p:nvPr/>
        </p:nvPicPr>
        <p:blipFill>
          <a:blip r:embed="rId2"/>
          <a:stretch/>
        </p:blipFill>
        <p:spPr>
          <a:xfrm>
            <a:off x="266400" y="1551793"/>
            <a:ext cx="11658600" cy="4758840"/>
          </a:xfrm>
          <a:prstGeom prst="rect">
            <a:avLst/>
          </a:prstGeom>
          <a:ln w="0">
            <a:noFill/>
          </a:ln>
        </p:spPr>
      </p:pic>
      <p:sp>
        <p:nvSpPr>
          <p:cNvPr id="8" name="TextBox 7">
            <a:extLst>
              <a:ext uri="{FF2B5EF4-FFF2-40B4-BE49-F238E27FC236}">
                <a16:creationId xmlns:a16="http://schemas.microsoft.com/office/drawing/2014/main" id="{4F914CF6-2804-6BF5-1FED-D0B011B3E6B6}"/>
              </a:ext>
            </a:extLst>
          </p:cNvPr>
          <p:cNvSpPr txBox="1"/>
          <p:nvPr/>
        </p:nvSpPr>
        <p:spPr>
          <a:xfrm>
            <a:off x="10784264" y="6390530"/>
            <a:ext cx="1300899" cy="369332"/>
          </a:xfrm>
          <a:prstGeom prst="rect">
            <a:avLst/>
          </a:prstGeom>
          <a:noFill/>
        </p:spPr>
        <p:txBody>
          <a:bodyPr wrap="square" rtlCol="0">
            <a:spAutoFit/>
          </a:bodyPr>
          <a:lstStyle/>
          <a:p>
            <a:r>
              <a:rPr lang="en-IN" dirty="0">
                <a:solidFill>
                  <a:schemeClr val="bg1"/>
                </a:solidFill>
              </a:rPr>
              <a:t>Page: 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54B4B0-79C0-D625-1D50-B689B63358A1}"/>
              </a:ext>
            </a:extLst>
          </p:cNvPr>
          <p:cNvSpPr txBox="1"/>
          <p:nvPr/>
        </p:nvSpPr>
        <p:spPr>
          <a:xfrm>
            <a:off x="179109" y="395925"/>
            <a:ext cx="11833782" cy="923330"/>
          </a:xfrm>
          <a:prstGeom prst="rect">
            <a:avLst/>
          </a:prstGeom>
          <a:noFill/>
        </p:spPr>
        <p:txBody>
          <a:bodyPr wrap="square" rtlCol="0">
            <a:spAutoFit/>
          </a:bodyPr>
          <a:lstStyle/>
          <a:p>
            <a:r>
              <a:rPr lang="en-IN" b="1" dirty="0">
                <a:solidFill>
                  <a:schemeClr val="bg1"/>
                </a:solidFill>
              </a:rPr>
              <a:t>Model Training: </a:t>
            </a:r>
            <a:r>
              <a:rPr kumimoji="0" lang="en-US" sz="1800" b="0" i="0" u="none" strike="noStrike" kern="1200" cap="none" spc="0" normalizeH="0" baseline="0" noProof="0" dirty="0">
                <a:ln>
                  <a:noFill/>
                </a:ln>
                <a:solidFill>
                  <a:prstClr val="white"/>
                </a:solidFill>
                <a:effectLst/>
                <a:uLnTx/>
                <a:uFillTx/>
                <a:latin typeface="Century Gothic" panose="020B0502020202020204" pitchFamily="34" charset="0"/>
              </a:rPr>
              <a:t>Dataset is first split into the training dataset and the testing dataset, the training dataset is used to train the model and the testing dataset is used to test the dataset.</a:t>
            </a:r>
            <a:br>
              <a:rPr kumimoji="0" lang="en-US" sz="1800" b="0" i="0" u="none" strike="noStrike" kern="1200" cap="none" spc="0" normalizeH="0" baseline="0" noProof="0" dirty="0">
                <a:ln>
                  <a:noFill/>
                </a:ln>
                <a:solidFill>
                  <a:prstClr val="white"/>
                </a:solidFill>
                <a:effectLst/>
                <a:uLnTx/>
                <a:uFillTx/>
                <a:latin typeface="Century Gothic" panose="020B0502020202020204" pitchFamily="34" charset="0"/>
              </a:rPr>
            </a:br>
            <a:endParaRPr lang="en-IN" b="1" dirty="0">
              <a:solidFill>
                <a:schemeClr val="bg1"/>
              </a:solidFill>
            </a:endParaRPr>
          </a:p>
        </p:txBody>
      </p:sp>
      <p:pic>
        <p:nvPicPr>
          <p:cNvPr id="3" name="Picture 2">
            <a:extLst>
              <a:ext uri="{FF2B5EF4-FFF2-40B4-BE49-F238E27FC236}">
                <a16:creationId xmlns:a16="http://schemas.microsoft.com/office/drawing/2014/main" id="{302E1A7F-26A2-4AEE-253D-30FFDE60E7D5}"/>
              </a:ext>
            </a:extLst>
          </p:cNvPr>
          <p:cNvPicPr>
            <a:picLocks noChangeAspect="1"/>
          </p:cNvPicPr>
          <p:nvPr/>
        </p:nvPicPr>
        <p:blipFill>
          <a:blip r:embed="rId2"/>
          <a:stretch>
            <a:fillRect/>
          </a:stretch>
        </p:blipFill>
        <p:spPr>
          <a:xfrm>
            <a:off x="430015" y="1686627"/>
            <a:ext cx="10973751" cy="3974937"/>
          </a:xfrm>
          <a:prstGeom prst="rect">
            <a:avLst/>
          </a:prstGeom>
        </p:spPr>
      </p:pic>
      <p:sp>
        <p:nvSpPr>
          <p:cNvPr id="5" name="TextBox 4">
            <a:extLst>
              <a:ext uri="{FF2B5EF4-FFF2-40B4-BE49-F238E27FC236}">
                <a16:creationId xmlns:a16="http://schemas.microsoft.com/office/drawing/2014/main" id="{534DBABE-DD66-7853-1558-CB91119250BF}"/>
              </a:ext>
            </a:extLst>
          </p:cNvPr>
          <p:cNvSpPr txBox="1"/>
          <p:nvPr/>
        </p:nvSpPr>
        <p:spPr>
          <a:xfrm>
            <a:off x="10828567" y="6357536"/>
            <a:ext cx="1275449" cy="369332"/>
          </a:xfrm>
          <a:prstGeom prst="rect">
            <a:avLst/>
          </a:prstGeom>
          <a:noFill/>
        </p:spPr>
        <p:txBody>
          <a:bodyPr wrap="square" rtlCol="0">
            <a:spAutoFit/>
          </a:bodyPr>
          <a:lstStyle/>
          <a:p>
            <a:r>
              <a:rPr lang="en-IN" dirty="0">
                <a:solidFill>
                  <a:schemeClr val="bg1"/>
                </a:solidFill>
              </a:rPr>
              <a:t>Page: 12</a:t>
            </a:r>
          </a:p>
        </p:txBody>
      </p:sp>
    </p:spTree>
    <p:extLst>
      <p:ext uri="{BB962C8B-B14F-4D97-AF65-F5344CB8AC3E}">
        <p14:creationId xmlns:p14="http://schemas.microsoft.com/office/powerpoint/2010/main" val="4089591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1" strike="noStrike" spc="-1" dirty="0">
                <a:solidFill>
                  <a:srgbClr val="FFFFFF"/>
                </a:solidFill>
                <a:latin typeface="Times New Roman" panose="02020603050405020304" pitchFamily="18" charset="0"/>
                <a:cs typeface="Times New Roman" panose="02020603050405020304" pitchFamily="18" charset="0"/>
              </a:rPr>
              <a:t>Model Evaluation: </a:t>
            </a:r>
            <a:r>
              <a:rPr kumimoji="0" lang="en-US" sz="1800" b="0" i="0" u="none" strike="noStrike" kern="1200" cap="none" spc="-1" normalizeH="0" baseline="0" noProof="0" dirty="0">
                <a:ln>
                  <a:noFill/>
                </a:ln>
                <a:solidFill>
                  <a:srgbClr val="FFFFFF"/>
                </a:solidFill>
                <a:effectLst/>
                <a:uLnTx/>
                <a:uFillTx/>
                <a:latin typeface="Century Gothic"/>
              </a:rPr>
              <a:t>this is where there is the use of different evaluation metrics in order to determine the performance of a model, in this project I used Root Square Error and Mean Absolute Error in order to evaluate the performance of the model. The image below explains more about the same.</a:t>
            </a:r>
            <a:endParaRPr lang="en-US" sz="1800" b="1" strike="noStrike" spc="-1" dirty="0">
              <a:solidFill>
                <a:srgbClr val="FFFFFF"/>
              </a:solidFill>
              <a:latin typeface="Times New Roman" panose="02020603050405020304" pitchFamily="18" charset="0"/>
              <a:cs typeface="Times New Roman" panose="02020603050405020304" pitchFamily="18" charset="0"/>
            </a:endParaRPr>
          </a:p>
        </p:txBody>
      </p:sp>
      <p:pic>
        <p:nvPicPr>
          <p:cNvPr id="71" name="Picture 70"/>
          <p:cNvPicPr/>
          <p:nvPr/>
        </p:nvPicPr>
        <p:blipFill>
          <a:blip r:embed="rId2"/>
          <a:stretch/>
        </p:blipFill>
        <p:spPr>
          <a:xfrm>
            <a:off x="291960" y="1536700"/>
            <a:ext cx="11760480" cy="4800600"/>
          </a:xfrm>
          <a:prstGeom prst="rect">
            <a:avLst/>
          </a:prstGeom>
          <a:ln w="0">
            <a:noFill/>
          </a:ln>
        </p:spPr>
      </p:pic>
      <p:sp>
        <p:nvSpPr>
          <p:cNvPr id="5" name="TextBox 4">
            <a:extLst>
              <a:ext uri="{FF2B5EF4-FFF2-40B4-BE49-F238E27FC236}">
                <a16:creationId xmlns:a16="http://schemas.microsoft.com/office/drawing/2014/main" id="{2A6A3322-0A60-4400-2C38-0A56E5B9E2C5}"/>
              </a:ext>
            </a:extLst>
          </p:cNvPr>
          <p:cNvSpPr txBox="1"/>
          <p:nvPr/>
        </p:nvSpPr>
        <p:spPr>
          <a:xfrm>
            <a:off x="10652289" y="6455600"/>
            <a:ext cx="1218545" cy="369332"/>
          </a:xfrm>
          <a:prstGeom prst="rect">
            <a:avLst/>
          </a:prstGeom>
          <a:noFill/>
        </p:spPr>
        <p:txBody>
          <a:bodyPr wrap="square" rtlCol="0">
            <a:spAutoFit/>
          </a:bodyPr>
          <a:lstStyle/>
          <a:p>
            <a:r>
              <a:rPr lang="en-IN" dirty="0">
                <a:solidFill>
                  <a:schemeClr val="bg1"/>
                </a:solidFill>
              </a:rPr>
              <a:t>Page: 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B2E61A-E9F1-C22F-3C7A-654BF4A90C32}"/>
              </a:ext>
            </a:extLst>
          </p:cNvPr>
          <p:cNvSpPr txBox="1"/>
          <p:nvPr/>
        </p:nvSpPr>
        <p:spPr>
          <a:xfrm>
            <a:off x="113122" y="94268"/>
            <a:ext cx="11708090" cy="923330"/>
          </a:xfrm>
          <a:prstGeom prst="rect">
            <a:avLst/>
          </a:prstGeom>
          <a:noFill/>
        </p:spPr>
        <p:txBody>
          <a:bodyPr wrap="square">
            <a:spAutoFit/>
          </a:bodyPr>
          <a:lstStyle/>
          <a:p>
            <a:r>
              <a:rPr lang="en-US" sz="1800" dirty="0">
                <a:solidFill>
                  <a:schemeClr val="bg1"/>
                </a:solidFill>
                <a:latin typeface="Century Gothic" panose="020B0502020202020204" pitchFamily="34" charset="0"/>
              </a:rPr>
              <a:t>Performance Comparison of the Regressors:</a:t>
            </a:r>
            <a:r>
              <a:rPr lang="en-US" dirty="0">
                <a:solidFill>
                  <a:schemeClr val="bg1"/>
                </a:solidFill>
                <a:latin typeface="Century Gothic" panose="020B0502020202020204" pitchFamily="34" charset="0"/>
              </a:rPr>
              <a:t> </a:t>
            </a:r>
            <a:r>
              <a:rPr lang="en-US" sz="1800" dirty="0">
                <a:solidFill>
                  <a:schemeClr val="bg1"/>
                </a:solidFill>
                <a:latin typeface="Century Gothic" panose="020B0502020202020204" pitchFamily="34" charset="0"/>
              </a:rPr>
              <a:t>this section is whereby I did a comparison of the regressions against mean absolute Error which is necessary to know the best-performing regression.</a:t>
            </a:r>
            <a:br>
              <a:rPr lang="en-US" sz="1800" dirty="0">
                <a:solidFill>
                  <a:schemeClr val="bg1"/>
                </a:solidFill>
                <a:latin typeface="Century Gothic" panose="020B0502020202020204" pitchFamily="34" charset="0"/>
              </a:rPr>
            </a:br>
            <a:endParaRPr lang="en-IN" dirty="0"/>
          </a:p>
        </p:txBody>
      </p:sp>
      <p:pic>
        <p:nvPicPr>
          <p:cNvPr id="4" name="Picture 3">
            <a:extLst>
              <a:ext uri="{FF2B5EF4-FFF2-40B4-BE49-F238E27FC236}">
                <a16:creationId xmlns:a16="http://schemas.microsoft.com/office/drawing/2014/main" id="{B9DE3447-5065-B9F5-95F6-CC2FE985C0B4}"/>
              </a:ext>
            </a:extLst>
          </p:cNvPr>
          <p:cNvPicPr/>
          <p:nvPr/>
        </p:nvPicPr>
        <p:blipFill>
          <a:blip r:embed="rId2"/>
          <a:stretch/>
        </p:blipFill>
        <p:spPr>
          <a:xfrm>
            <a:off x="113122" y="1327448"/>
            <a:ext cx="12022111" cy="4410495"/>
          </a:xfrm>
          <a:prstGeom prst="rect">
            <a:avLst/>
          </a:prstGeom>
          <a:ln w="0">
            <a:noFill/>
          </a:ln>
        </p:spPr>
      </p:pic>
      <p:sp>
        <p:nvSpPr>
          <p:cNvPr id="6" name="TextBox 5">
            <a:extLst>
              <a:ext uri="{FF2B5EF4-FFF2-40B4-BE49-F238E27FC236}">
                <a16:creationId xmlns:a16="http://schemas.microsoft.com/office/drawing/2014/main" id="{DEEEDAE0-A5B1-1BF5-AFA4-4EC01B85C2C5}"/>
              </a:ext>
            </a:extLst>
          </p:cNvPr>
          <p:cNvSpPr txBox="1"/>
          <p:nvPr/>
        </p:nvSpPr>
        <p:spPr>
          <a:xfrm>
            <a:off x="10774837" y="6372520"/>
            <a:ext cx="1360396" cy="369332"/>
          </a:xfrm>
          <a:prstGeom prst="rect">
            <a:avLst/>
          </a:prstGeom>
          <a:noFill/>
        </p:spPr>
        <p:txBody>
          <a:bodyPr wrap="square" rtlCol="0">
            <a:spAutoFit/>
          </a:bodyPr>
          <a:lstStyle/>
          <a:p>
            <a:r>
              <a:rPr lang="en-IN" dirty="0">
                <a:solidFill>
                  <a:schemeClr val="bg1"/>
                </a:solidFill>
              </a:rPr>
              <a:t>Page: 14</a:t>
            </a:r>
          </a:p>
        </p:txBody>
      </p:sp>
    </p:spTree>
    <p:extLst>
      <p:ext uri="{BB962C8B-B14F-4D97-AF65-F5344CB8AC3E}">
        <p14:creationId xmlns:p14="http://schemas.microsoft.com/office/powerpoint/2010/main" val="40048621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AFB7FF-AB02-BBEC-0E28-E77B1DB2A9A9}"/>
              </a:ext>
            </a:extLst>
          </p:cNvPr>
          <p:cNvSpPr txBox="1"/>
          <p:nvPr/>
        </p:nvSpPr>
        <p:spPr>
          <a:xfrm>
            <a:off x="94268" y="122549"/>
            <a:ext cx="11962614" cy="2031325"/>
          </a:xfrm>
          <a:prstGeom prst="rect">
            <a:avLst/>
          </a:prstGeom>
          <a:noFill/>
        </p:spPr>
        <p:txBody>
          <a:bodyPr wrap="square">
            <a:spAutoFit/>
          </a:bodyPr>
          <a:lstStyle/>
          <a:p>
            <a:r>
              <a:rPr lang="en-US" sz="1800" dirty="0">
                <a:solidFill>
                  <a:schemeClr val="bg1"/>
                </a:solidFill>
                <a:latin typeface="Century Gothic" panose="020B0502020202020204" pitchFamily="34" charset="0"/>
              </a:rPr>
              <a:t>Multilayer Perceptron</a:t>
            </a:r>
            <a:br>
              <a:rPr lang="en-US" sz="1800" dirty="0">
                <a:solidFill>
                  <a:schemeClr val="bg1"/>
                </a:solidFill>
                <a:latin typeface="Century Gothic" panose="020B0502020202020204" pitchFamily="34" charset="0"/>
              </a:rPr>
            </a:br>
            <a:r>
              <a:rPr lang="en-US" sz="1800" dirty="0">
                <a:solidFill>
                  <a:schemeClr val="bg1"/>
                </a:solidFill>
              </a:rPr>
              <a:t>A feedforward artificial neural network that produces a set of outputs from a set of inputs is called a multilayer perceptron (MLP).</a:t>
            </a:r>
            <a:br>
              <a:rPr lang="en-US" sz="1800" dirty="0">
                <a:solidFill>
                  <a:schemeClr val="bg1"/>
                </a:solidFill>
              </a:rPr>
            </a:br>
            <a:r>
              <a:rPr lang="en-US" sz="1800" dirty="0">
                <a:solidFill>
                  <a:schemeClr val="bg1"/>
                </a:solidFill>
              </a:rPr>
              <a:t> A directed graph connecting the input and output layers of an MLP is made up of multiple layers of input nodes. </a:t>
            </a:r>
            <a:br>
              <a:rPr lang="en-US" sz="1800" dirty="0">
                <a:solidFill>
                  <a:schemeClr val="bg1"/>
                </a:solidFill>
              </a:rPr>
            </a:br>
            <a:r>
              <a:rPr lang="en-US" sz="1800" dirty="0">
                <a:solidFill>
                  <a:schemeClr val="bg1"/>
                </a:solidFill>
              </a:rPr>
              <a:t>Backpropagation is used by MLP to train the network.</a:t>
            </a:r>
            <a:br>
              <a:rPr lang="en-US" sz="1800" dirty="0">
                <a:solidFill>
                  <a:schemeClr val="bg1"/>
                </a:solidFill>
              </a:rPr>
            </a:br>
            <a:r>
              <a:rPr lang="en-US" sz="1800" dirty="0">
                <a:solidFill>
                  <a:schemeClr val="bg1"/>
                </a:solidFill>
              </a:rPr>
              <a:t>Inputs made are the number of days and the results are seen below.</a:t>
            </a:r>
            <a:br>
              <a:rPr lang="en-US" sz="1800" dirty="0">
                <a:solidFill>
                  <a:schemeClr val="bg1"/>
                </a:solidFill>
              </a:rPr>
            </a:br>
            <a:endParaRPr lang="en-IN" dirty="0"/>
          </a:p>
        </p:txBody>
      </p:sp>
      <p:pic>
        <p:nvPicPr>
          <p:cNvPr id="4" name="Picture 3">
            <a:extLst>
              <a:ext uri="{FF2B5EF4-FFF2-40B4-BE49-F238E27FC236}">
                <a16:creationId xmlns:a16="http://schemas.microsoft.com/office/drawing/2014/main" id="{24BC82E2-A384-497D-8134-8EF2A56040EA}"/>
              </a:ext>
            </a:extLst>
          </p:cNvPr>
          <p:cNvPicPr>
            <a:picLocks noChangeAspect="1"/>
          </p:cNvPicPr>
          <p:nvPr/>
        </p:nvPicPr>
        <p:blipFill>
          <a:blip r:embed="rId2"/>
          <a:stretch>
            <a:fillRect/>
          </a:stretch>
        </p:blipFill>
        <p:spPr>
          <a:xfrm>
            <a:off x="1803936" y="2019776"/>
            <a:ext cx="8169348" cy="4590686"/>
          </a:xfrm>
          <a:prstGeom prst="rect">
            <a:avLst/>
          </a:prstGeom>
        </p:spPr>
      </p:pic>
      <p:sp>
        <p:nvSpPr>
          <p:cNvPr id="6" name="TextBox 5">
            <a:extLst>
              <a:ext uri="{FF2B5EF4-FFF2-40B4-BE49-F238E27FC236}">
                <a16:creationId xmlns:a16="http://schemas.microsoft.com/office/drawing/2014/main" id="{F36A5066-D57C-30B2-FAE8-064E7673BE6E}"/>
              </a:ext>
            </a:extLst>
          </p:cNvPr>
          <p:cNvSpPr txBox="1"/>
          <p:nvPr/>
        </p:nvSpPr>
        <p:spPr>
          <a:xfrm>
            <a:off x="10699423" y="6438507"/>
            <a:ext cx="1357459" cy="369332"/>
          </a:xfrm>
          <a:prstGeom prst="rect">
            <a:avLst/>
          </a:prstGeom>
          <a:noFill/>
        </p:spPr>
        <p:txBody>
          <a:bodyPr wrap="square" rtlCol="0">
            <a:spAutoFit/>
          </a:bodyPr>
          <a:lstStyle/>
          <a:p>
            <a:r>
              <a:rPr lang="en-IN" dirty="0">
                <a:solidFill>
                  <a:schemeClr val="bg1"/>
                </a:solidFill>
              </a:rPr>
              <a:t>Page: 15</a:t>
            </a:r>
          </a:p>
        </p:txBody>
      </p:sp>
    </p:spTree>
    <p:extLst>
      <p:ext uri="{BB962C8B-B14F-4D97-AF65-F5344CB8AC3E}">
        <p14:creationId xmlns:p14="http://schemas.microsoft.com/office/powerpoint/2010/main" val="10784428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D0083F9-8C72-DDD0-BF27-EFB60DDCE3A7}"/>
              </a:ext>
            </a:extLst>
          </p:cNvPr>
          <p:cNvSpPr txBox="1"/>
          <p:nvPr/>
        </p:nvSpPr>
        <p:spPr>
          <a:xfrm>
            <a:off x="172040" y="414780"/>
            <a:ext cx="11620892" cy="6217087"/>
          </a:xfrm>
          <a:prstGeom prst="rect">
            <a:avLst/>
          </a:prstGeom>
          <a:noFill/>
        </p:spPr>
        <p:txBody>
          <a:bodyPr wrap="square">
            <a:spAutoFit/>
          </a:bodyPr>
          <a:lstStyle/>
          <a:p>
            <a:r>
              <a:rPr lang="en-IN" sz="2000" b="1" dirty="0">
                <a:solidFill>
                  <a:schemeClr val="bg1"/>
                </a:solidFill>
                <a:latin typeface="Times New Roman" panose="02020603050405020304" pitchFamily="18" charset="0"/>
                <a:cs typeface="Times New Roman" panose="02020603050405020304" pitchFamily="18" charset="0"/>
              </a:rPr>
              <a:t>REFERENCES: </a:t>
            </a:r>
          </a:p>
          <a:p>
            <a:r>
              <a:rPr lang="en-IN" dirty="0">
                <a:solidFill>
                  <a:schemeClr val="bg1"/>
                </a:solidFill>
                <a:latin typeface="Times New Roman" panose="02020603050405020304" pitchFamily="18" charset="0"/>
                <a:cs typeface="Times New Roman" panose="02020603050405020304" pitchFamily="18" charset="0"/>
              </a:rPr>
              <a:t>1.) </a:t>
            </a:r>
            <a:r>
              <a:rPr lang="en-US" dirty="0">
                <a:solidFill>
                  <a:schemeClr val="bg1"/>
                </a:solidFill>
                <a:latin typeface="Times New Roman" panose="02020603050405020304" pitchFamily="18" charset="0"/>
                <a:cs typeface="Times New Roman" panose="02020603050405020304" pitchFamily="18" charset="0"/>
              </a:rPr>
              <a:t>Urban population (percentage of total population). </a:t>
            </a:r>
            <a:r>
              <a:rPr lang="en-US"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https://data.worldbank.org/indicator/SP.URB.TOTL.IN.ZS</a:t>
            </a:r>
            <a:endParaRPr lang="en-US" dirty="0">
              <a:solidFill>
                <a:schemeClr val="bg1"/>
              </a:solidFill>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2.) Department of Economic and Social Affairs: Urban Population Change; 2018. </a:t>
            </a:r>
            <a:r>
              <a:rPr lang="en-US" dirty="0">
                <a:solidFill>
                  <a:schemeClr val="bg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https://www.un.org/development/desa/en/news/population/2018-revision-of-world-urbanization-prospects.html</a:t>
            </a:r>
            <a:endParaRPr lang="en-US" dirty="0">
              <a:solidFill>
                <a:schemeClr val="bg1"/>
              </a:solidFill>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3.) Nada </a:t>
            </a:r>
            <a:r>
              <a:rPr lang="en-US" dirty="0" err="1">
                <a:solidFill>
                  <a:schemeClr val="bg1"/>
                </a:solidFill>
                <a:latin typeface="Times New Roman" panose="02020603050405020304" pitchFamily="18" charset="0"/>
                <a:cs typeface="Times New Roman" panose="02020603050405020304" pitchFamily="18" charset="0"/>
              </a:rPr>
              <a:t>Osseiran</a:t>
            </a:r>
            <a:r>
              <a:rPr lang="en-US" dirty="0">
                <a:solidFill>
                  <a:schemeClr val="bg1"/>
                </a:solidFill>
                <a:latin typeface="Times New Roman" panose="02020603050405020304" pitchFamily="18" charset="0"/>
                <a:cs typeface="Times New Roman" panose="02020603050405020304" pitchFamily="18" charset="0"/>
              </a:rPr>
              <a:t>, Christian </a:t>
            </a:r>
            <a:r>
              <a:rPr lang="en-US" dirty="0" err="1">
                <a:solidFill>
                  <a:schemeClr val="bg1"/>
                </a:solidFill>
                <a:latin typeface="Times New Roman" panose="02020603050405020304" pitchFamily="18" charset="0"/>
                <a:cs typeface="Times New Roman" panose="02020603050405020304" pitchFamily="18" charset="0"/>
              </a:rPr>
              <a:t>Lindmeier</a:t>
            </a:r>
            <a:r>
              <a:rPr lang="en-US" dirty="0">
                <a:solidFill>
                  <a:schemeClr val="bg1"/>
                </a:solidFill>
                <a:latin typeface="Times New Roman" panose="02020603050405020304" pitchFamily="18" charset="0"/>
                <a:cs typeface="Times New Roman" panose="02020603050405020304" pitchFamily="18" charset="0"/>
              </a:rPr>
              <a:t>: 9 out of 10 people worldwide breathe polluted air, but more countries are taking action; 2018. </a:t>
            </a:r>
            <a:r>
              <a:rPr lang="en-US" dirty="0">
                <a:solidFill>
                  <a:schemeClr val="bg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https://www.who.int/news/item/02-05-2018-9-out-of-10-people-worldwide-breathe-polluted-air-but-more-countries-are-taking-action</a:t>
            </a:r>
            <a:endParaRPr lang="en-US" dirty="0">
              <a:solidFill>
                <a:schemeClr val="bg1"/>
              </a:solidFill>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4.) </a:t>
            </a:r>
            <a:r>
              <a:rPr lang="en-US" dirty="0" err="1">
                <a:solidFill>
                  <a:schemeClr val="bg1"/>
                </a:solidFill>
                <a:latin typeface="Times New Roman" panose="02020603050405020304" pitchFamily="18" charset="0"/>
                <a:cs typeface="Times New Roman" panose="02020603050405020304" pitchFamily="18" charset="0"/>
              </a:rPr>
              <a:t>Ailshire</a:t>
            </a:r>
            <a:r>
              <a:rPr lang="en-US" dirty="0">
                <a:solidFill>
                  <a:schemeClr val="bg1"/>
                </a:solidFill>
                <a:latin typeface="Times New Roman" panose="02020603050405020304" pitchFamily="18" charset="0"/>
                <a:cs typeface="Times New Roman" panose="02020603050405020304" pitchFamily="18" charset="0"/>
              </a:rPr>
              <a:t> JA, Crimmins EM. Fine particulate matter air pollution and cognitive function among older US adults. Am J Epidemiol 2014;180(4):359–66. https://doi.org/10.1093/aje/kwu155. </a:t>
            </a:r>
            <a:r>
              <a:rPr lang="en-US" dirty="0">
                <a:solidFill>
                  <a:schemeClr val="bg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https://academic.oup.com/aje/article-pdf/180/4/359/8640802/kwu155.pdf</a:t>
            </a:r>
            <a:r>
              <a:rPr lang="en-US" dirty="0">
                <a:solidFill>
                  <a:schemeClr val="bg1"/>
                </a:solidFill>
                <a:latin typeface="Times New Roman" panose="02020603050405020304" pitchFamily="18" charset="0"/>
                <a:cs typeface="Times New Roman" panose="02020603050405020304" pitchFamily="18" charset="0"/>
              </a:rPr>
              <a:t>.</a:t>
            </a:r>
          </a:p>
          <a:p>
            <a:r>
              <a:rPr lang="en-US" dirty="0">
                <a:solidFill>
                  <a:schemeClr val="bg1"/>
                </a:solidFill>
                <a:latin typeface="Times New Roman" panose="02020603050405020304" pitchFamily="18" charset="0"/>
                <a:cs typeface="Times New Roman" panose="02020603050405020304" pitchFamily="18" charset="0"/>
              </a:rPr>
              <a:t>5.) </a:t>
            </a:r>
            <a:r>
              <a:rPr lang="en-US" dirty="0" err="1">
                <a:solidFill>
                  <a:schemeClr val="bg1"/>
                </a:solidFill>
                <a:latin typeface="Times New Roman" panose="02020603050405020304" pitchFamily="18" charset="0"/>
                <a:cs typeface="Times New Roman" panose="02020603050405020304" pitchFamily="18" charset="0"/>
              </a:rPr>
              <a:t>Pöschl</a:t>
            </a:r>
            <a:r>
              <a:rPr lang="en-US" dirty="0">
                <a:solidFill>
                  <a:schemeClr val="bg1"/>
                </a:solidFill>
                <a:latin typeface="Times New Roman" panose="02020603050405020304" pitchFamily="18" charset="0"/>
                <a:cs typeface="Times New Roman" panose="02020603050405020304" pitchFamily="18" charset="0"/>
              </a:rPr>
              <a:t> U. Atmospheric aerosols: composition, transformation, climate and health effects. </a:t>
            </a:r>
            <a:r>
              <a:rPr lang="en-US" dirty="0" err="1">
                <a:solidFill>
                  <a:schemeClr val="bg1"/>
                </a:solidFill>
                <a:latin typeface="Times New Roman" panose="02020603050405020304" pitchFamily="18" charset="0"/>
                <a:cs typeface="Times New Roman" panose="02020603050405020304" pitchFamily="18" charset="0"/>
              </a:rPr>
              <a:t>Angewandte</a:t>
            </a:r>
            <a:r>
              <a:rPr lang="en-US" dirty="0">
                <a:solidFill>
                  <a:schemeClr val="bg1"/>
                </a:solidFill>
                <a:latin typeface="Times New Roman" panose="02020603050405020304" pitchFamily="18" charset="0"/>
                <a:cs typeface="Times New Roman" panose="02020603050405020304" pitchFamily="18" charset="0"/>
              </a:rPr>
              <a:t> </a:t>
            </a:r>
            <a:r>
              <a:rPr lang="en-US" dirty="0" err="1">
                <a:solidFill>
                  <a:schemeClr val="bg1"/>
                </a:solidFill>
                <a:latin typeface="Times New Roman" panose="02020603050405020304" pitchFamily="18" charset="0"/>
                <a:cs typeface="Times New Roman" panose="02020603050405020304" pitchFamily="18" charset="0"/>
              </a:rPr>
              <a:t>Chemie</a:t>
            </a:r>
            <a:r>
              <a:rPr lang="en-US" dirty="0">
                <a:solidFill>
                  <a:schemeClr val="bg1"/>
                </a:solidFill>
                <a:latin typeface="Times New Roman" panose="02020603050405020304" pitchFamily="18" charset="0"/>
                <a:cs typeface="Times New Roman" panose="02020603050405020304" pitchFamily="18" charset="0"/>
              </a:rPr>
              <a:t> Int Ed. 2005;44(46):7520–40. </a:t>
            </a:r>
            <a:r>
              <a:rPr lang="en-US" dirty="0">
                <a:solidFill>
                  <a:schemeClr val="bg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https://doi.org/10.1002/anie.200501122</a:t>
            </a:r>
            <a:r>
              <a:rPr lang="en-US" dirty="0">
                <a:solidFill>
                  <a:schemeClr val="bg1"/>
                </a:solidFill>
                <a:latin typeface="Times New Roman" panose="02020603050405020304" pitchFamily="18" charset="0"/>
                <a:cs typeface="Times New Roman" panose="02020603050405020304" pitchFamily="18" charset="0"/>
              </a:rPr>
              <a:t>.</a:t>
            </a:r>
          </a:p>
          <a:p>
            <a:r>
              <a:rPr lang="en-US" dirty="0">
                <a:solidFill>
                  <a:schemeClr val="bg1"/>
                </a:solidFill>
                <a:latin typeface="Times New Roman" panose="02020603050405020304" pitchFamily="18" charset="0"/>
                <a:cs typeface="Times New Roman" panose="02020603050405020304" pitchFamily="18" charset="0"/>
              </a:rPr>
              <a:t>6.) Du Y, Xu X, Chu M, Guo Y, Wang J. Air particulate matter and cardiovascular disease: the epidemiological, biomedical and clinical evidence. J Thoracic Dis. 2016;8(1):8.</a:t>
            </a:r>
          </a:p>
          <a:p>
            <a:r>
              <a:rPr lang="en-US" dirty="0">
                <a:solidFill>
                  <a:schemeClr val="bg1"/>
                </a:solidFill>
                <a:latin typeface="Times New Roman" panose="02020603050405020304" pitchFamily="18" charset="0"/>
                <a:cs typeface="Times New Roman" panose="02020603050405020304" pitchFamily="18" charset="0"/>
              </a:rPr>
              <a:t>7.) Cohen AJ, </a:t>
            </a:r>
            <a:r>
              <a:rPr lang="en-US" dirty="0" err="1">
                <a:solidFill>
                  <a:schemeClr val="bg1"/>
                </a:solidFill>
                <a:latin typeface="Times New Roman" panose="02020603050405020304" pitchFamily="18" charset="0"/>
                <a:cs typeface="Times New Roman" panose="02020603050405020304" pitchFamily="18" charset="0"/>
              </a:rPr>
              <a:t>Brauer</a:t>
            </a:r>
            <a:r>
              <a:rPr lang="en-US" dirty="0">
                <a:solidFill>
                  <a:schemeClr val="bg1"/>
                </a:solidFill>
                <a:latin typeface="Times New Roman" panose="02020603050405020304" pitchFamily="18" charset="0"/>
                <a:cs typeface="Times New Roman" panose="02020603050405020304" pitchFamily="18" charset="0"/>
              </a:rPr>
              <a:t> M, Burnett R, Anderson HR, </a:t>
            </a:r>
            <a:r>
              <a:rPr lang="en-US" dirty="0" err="1">
                <a:solidFill>
                  <a:schemeClr val="bg1"/>
                </a:solidFill>
                <a:latin typeface="Times New Roman" panose="02020603050405020304" pitchFamily="18" charset="0"/>
                <a:cs typeface="Times New Roman" panose="02020603050405020304" pitchFamily="18" charset="0"/>
              </a:rPr>
              <a:t>Frostad</a:t>
            </a:r>
            <a:r>
              <a:rPr lang="en-US" dirty="0">
                <a:solidFill>
                  <a:schemeClr val="bg1"/>
                </a:solidFill>
                <a:latin typeface="Times New Roman" panose="02020603050405020304" pitchFamily="18" charset="0"/>
                <a:cs typeface="Times New Roman" panose="02020603050405020304" pitchFamily="18" charset="0"/>
              </a:rPr>
              <a:t> J, Estep K, Balakrishnan K, </a:t>
            </a:r>
            <a:r>
              <a:rPr lang="en-US" dirty="0" err="1">
                <a:solidFill>
                  <a:schemeClr val="bg1"/>
                </a:solidFill>
                <a:latin typeface="Times New Roman" panose="02020603050405020304" pitchFamily="18" charset="0"/>
                <a:cs typeface="Times New Roman" panose="02020603050405020304" pitchFamily="18" charset="0"/>
              </a:rPr>
              <a:t>Brunekreef</a:t>
            </a:r>
            <a:r>
              <a:rPr lang="en-US" dirty="0">
                <a:solidFill>
                  <a:schemeClr val="bg1"/>
                </a:solidFill>
                <a:latin typeface="Times New Roman" panose="02020603050405020304" pitchFamily="18" charset="0"/>
                <a:cs typeface="Times New Roman" panose="02020603050405020304" pitchFamily="18" charset="0"/>
              </a:rPr>
              <a:t> B, </a:t>
            </a:r>
            <a:r>
              <a:rPr lang="en-US" dirty="0" err="1">
                <a:solidFill>
                  <a:schemeClr val="bg1"/>
                </a:solidFill>
                <a:latin typeface="Times New Roman" panose="02020603050405020304" pitchFamily="18" charset="0"/>
                <a:cs typeface="Times New Roman" panose="02020603050405020304" pitchFamily="18" charset="0"/>
              </a:rPr>
              <a:t>Dandona</a:t>
            </a:r>
            <a:r>
              <a:rPr lang="en-US" dirty="0">
                <a:solidFill>
                  <a:schemeClr val="bg1"/>
                </a:solidFill>
                <a:latin typeface="Times New Roman" panose="02020603050405020304" pitchFamily="18" charset="0"/>
                <a:cs typeface="Times New Roman" panose="02020603050405020304" pitchFamily="18" charset="0"/>
              </a:rPr>
              <a:t> L, </a:t>
            </a:r>
            <a:r>
              <a:rPr lang="en-US" dirty="0" err="1">
                <a:solidFill>
                  <a:schemeClr val="bg1"/>
                </a:solidFill>
                <a:latin typeface="Times New Roman" panose="02020603050405020304" pitchFamily="18" charset="0"/>
                <a:cs typeface="Times New Roman" panose="02020603050405020304" pitchFamily="18" charset="0"/>
              </a:rPr>
              <a:t>Dandona</a:t>
            </a:r>
            <a:r>
              <a:rPr lang="en-US" dirty="0">
                <a:solidFill>
                  <a:schemeClr val="bg1"/>
                </a:solidFill>
                <a:latin typeface="Times New Roman" panose="02020603050405020304" pitchFamily="18" charset="0"/>
                <a:cs typeface="Times New Roman" panose="02020603050405020304" pitchFamily="18" charset="0"/>
              </a:rPr>
              <a:t> R, et al. Estimates and 25-year trends of the global burden of disease attributable to ambient air pollution: an analysis of data from the global burden of diseases study 2015. Lancet. 2017;389(10082):1907–18.</a:t>
            </a:r>
          </a:p>
          <a:p>
            <a:r>
              <a:rPr lang="en-US" dirty="0">
                <a:solidFill>
                  <a:schemeClr val="bg1"/>
                </a:solidFill>
                <a:latin typeface="Times New Roman" panose="02020603050405020304" pitchFamily="18" charset="0"/>
                <a:cs typeface="Times New Roman" panose="02020603050405020304" pitchFamily="18" charset="0"/>
              </a:rPr>
              <a:t>8.) Bu X, </a:t>
            </a:r>
            <a:r>
              <a:rPr lang="en-US" dirty="0" err="1">
                <a:solidFill>
                  <a:schemeClr val="bg1"/>
                </a:solidFill>
                <a:latin typeface="Times New Roman" panose="02020603050405020304" pitchFamily="18" charset="0"/>
                <a:cs typeface="Times New Roman" panose="02020603050405020304" pitchFamily="18" charset="0"/>
              </a:rPr>
              <a:t>Xie</a:t>
            </a:r>
            <a:r>
              <a:rPr lang="en-US" dirty="0">
                <a:solidFill>
                  <a:schemeClr val="bg1"/>
                </a:solidFill>
                <a:latin typeface="Times New Roman" panose="02020603050405020304" pitchFamily="18" charset="0"/>
                <a:cs typeface="Times New Roman" panose="02020603050405020304" pitchFamily="18" charset="0"/>
              </a:rPr>
              <a:t> Z, Liu J, Wei L, Wang X, Chen M, Ren H. Global pm2.5-attributable health burden from,. to 2017: estimates from the global burden of disease study 2017. Environ Res. 1990;2021(197):111123.</a:t>
            </a:r>
          </a:p>
          <a:p>
            <a:r>
              <a:rPr lang="en-US" dirty="0">
                <a:solidFill>
                  <a:schemeClr val="bg1"/>
                </a:solidFill>
                <a:latin typeface="Times New Roman" panose="02020603050405020304" pitchFamily="18" charset="0"/>
                <a:cs typeface="Times New Roman" panose="02020603050405020304" pitchFamily="18" charset="0"/>
              </a:rPr>
              <a:t>9.) Zhang S, Guo B, Dong A, He J, Xu Z, Chen SX. Cautionary tales on air-quality improvement in Beijing. The Royal Society Publishing; 2017. https://archive.ics.uci.edu/ml/datasets/Beijing+Multi-Site+Air-Quality+Data.</a:t>
            </a:r>
          </a:p>
          <a:p>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309514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BB7498-1CD4-8A1D-7BD7-CFEB20770EFB}"/>
              </a:ext>
            </a:extLst>
          </p:cNvPr>
          <p:cNvSpPr txBox="1"/>
          <p:nvPr/>
        </p:nvSpPr>
        <p:spPr>
          <a:xfrm>
            <a:off x="207390" y="273376"/>
            <a:ext cx="11777220" cy="677108"/>
          </a:xfrm>
          <a:prstGeom prst="rect">
            <a:avLst/>
          </a:prstGeom>
          <a:noFill/>
        </p:spPr>
        <p:txBody>
          <a:bodyPr wrap="square" rtlCol="0">
            <a:spAutoFit/>
          </a:bodyPr>
          <a:lstStyle/>
          <a:p>
            <a:r>
              <a:rPr lang="en-IN" sz="2000" b="1" dirty="0">
                <a:solidFill>
                  <a:schemeClr val="bg1"/>
                </a:solidFill>
                <a:latin typeface="Times New Roman" panose="02020603050405020304" pitchFamily="18" charset="0"/>
                <a:cs typeface="Times New Roman" panose="02020603050405020304" pitchFamily="18" charset="0"/>
              </a:rPr>
              <a:t>Conclusion</a:t>
            </a:r>
            <a:r>
              <a:rPr lang="en-IN" dirty="0">
                <a:solidFill>
                  <a:schemeClr val="bg1"/>
                </a:solidFill>
                <a:latin typeface="Times New Roman" panose="02020603050405020304" pitchFamily="18" charset="0"/>
                <a:cs typeface="Times New Roman" panose="02020603050405020304" pitchFamily="18" charset="0"/>
              </a:rPr>
              <a:t>: I was able to train the dataset and come up with a model that will help. Throughout the project, I have learnt lot of new skills which would definitely help me in the future.</a:t>
            </a:r>
          </a:p>
        </p:txBody>
      </p:sp>
      <p:sp>
        <p:nvSpPr>
          <p:cNvPr id="4" name="TextBox 3">
            <a:extLst>
              <a:ext uri="{FF2B5EF4-FFF2-40B4-BE49-F238E27FC236}">
                <a16:creationId xmlns:a16="http://schemas.microsoft.com/office/drawing/2014/main" id="{BD6FFA44-B8E0-E703-EF20-6EFDE8C4C065}"/>
              </a:ext>
            </a:extLst>
          </p:cNvPr>
          <p:cNvSpPr txBox="1"/>
          <p:nvPr/>
        </p:nvSpPr>
        <p:spPr>
          <a:xfrm>
            <a:off x="10972799" y="6399958"/>
            <a:ext cx="1753386" cy="369332"/>
          </a:xfrm>
          <a:prstGeom prst="rect">
            <a:avLst/>
          </a:prstGeom>
          <a:noFill/>
        </p:spPr>
        <p:txBody>
          <a:bodyPr wrap="square" rtlCol="0">
            <a:spAutoFit/>
          </a:bodyPr>
          <a:lstStyle/>
          <a:p>
            <a:r>
              <a:rPr lang="en-IN" dirty="0">
                <a:solidFill>
                  <a:schemeClr val="bg1"/>
                </a:solidFill>
              </a:rPr>
              <a:t>Page: 16</a:t>
            </a:r>
          </a:p>
        </p:txBody>
      </p:sp>
    </p:spTree>
    <p:extLst>
      <p:ext uri="{BB962C8B-B14F-4D97-AF65-F5344CB8AC3E}">
        <p14:creationId xmlns:p14="http://schemas.microsoft.com/office/powerpoint/2010/main" val="1724961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1"/>
          <p:cNvSpPr/>
          <p:nvPr/>
        </p:nvSpPr>
        <p:spPr>
          <a:xfrm>
            <a:off x="349920" y="440280"/>
            <a:ext cx="11355840" cy="470752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IN" sz="2000" b="1" strike="noStrike" spc="-1" dirty="0">
                <a:solidFill>
                  <a:srgbClr val="FFFFFF"/>
                </a:solidFill>
                <a:latin typeface="Times New Roman" panose="02020603050405020304" pitchFamily="18" charset="0"/>
                <a:cs typeface="Times New Roman" panose="02020603050405020304" pitchFamily="18" charset="0"/>
              </a:rPr>
              <a:t>PROBLEM DESCRIPTION</a:t>
            </a:r>
            <a:r>
              <a:rPr lang="en-IN" sz="1800" b="0" strike="noStrike" spc="-1" dirty="0">
                <a:solidFill>
                  <a:srgbClr val="FFFFFF"/>
                </a:solidFill>
                <a:latin typeface="Century Gothic"/>
              </a:rPr>
              <a:t>: </a:t>
            </a:r>
            <a:endParaRPr lang="en-US" sz="1800" b="0" strike="noStrike" spc="-1" dirty="0">
              <a:latin typeface="Arial"/>
            </a:endParaRPr>
          </a:p>
          <a:p>
            <a:pPr>
              <a:lnSpc>
                <a:spcPct val="100000"/>
              </a:lnSpc>
              <a:buNone/>
            </a:pPr>
            <a:r>
              <a:rPr lang="en-US" sz="2000" b="0" strike="noStrike" spc="-1" dirty="0">
                <a:solidFill>
                  <a:srgbClr val="FFFFFF"/>
                </a:solidFill>
                <a:latin typeface="Times New Roman"/>
              </a:rPr>
              <a:t>The increase in the percentage of the urban population in the world shows that people more and more are moving to cities. According to United Nations (UN), the urban population as of 2020 is about 56.15% [1]. And it is expected that it will become 68% of the world’s population will live in urban cities by 2050 [2]. In order to resolve these issues, and improve the quality of its citizens’ lives, the smart city concept was created by integrating Information and Communication Technology (ICT), and fixed/mobile sensors</a:t>
            </a:r>
            <a:endParaRPr lang="en-US" sz="2000" b="0" strike="noStrike" spc="-1" dirty="0">
              <a:latin typeface="Arial"/>
            </a:endParaRPr>
          </a:p>
          <a:p>
            <a:pPr marL="285840" indent="-285840">
              <a:lnSpc>
                <a:spcPct val="100000"/>
              </a:lnSpc>
              <a:buClr>
                <a:srgbClr val="FFFFFF"/>
              </a:buClr>
              <a:buFont typeface="Arial"/>
              <a:buChar char="•"/>
            </a:pPr>
            <a:r>
              <a:rPr lang="en-US" sz="2000" b="0" strike="noStrike" spc="-1" dirty="0">
                <a:solidFill>
                  <a:srgbClr val="FFFFFF"/>
                </a:solidFill>
                <a:latin typeface="Times New Roman"/>
              </a:rPr>
              <a:t>One of the hazardous pollutants is a fine particulate matter whose size is 2.5μm or less, also known as PM2.5. such particle results in serious health damage.</a:t>
            </a:r>
            <a:endParaRPr lang="en-US" sz="2000" b="0" strike="noStrike" spc="-1" dirty="0">
              <a:latin typeface="Arial"/>
            </a:endParaRPr>
          </a:p>
          <a:p>
            <a:pPr marL="285840" indent="-285840">
              <a:lnSpc>
                <a:spcPct val="100000"/>
              </a:lnSpc>
              <a:buClr>
                <a:srgbClr val="FFFFFF"/>
              </a:buClr>
              <a:buFont typeface="Arial"/>
              <a:buChar char="•"/>
            </a:pPr>
            <a:r>
              <a:rPr lang="en-US" sz="2000" b="0" strike="noStrike" spc="-1" dirty="0">
                <a:solidFill>
                  <a:srgbClr val="FFFFFF"/>
                </a:solidFill>
                <a:latin typeface="Times New Roman"/>
              </a:rPr>
              <a:t> According to recent studies, 90% of people breathe polluted air that exceeds the limits of WHO guidelines in terms of air quality [3], bringing about respiratory problems. [4, 5] </a:t>
            </a:r>
            <a:endParaRPr lang="en-US" sz="2000" b="0" strike="noStrike" spc="-1" dirty="0">
              <a:latin typeface="Arial"/>
            </a:endParaRPr>
          </a:p>
          <a:p>
            <a:pPr marL="285840" indent="-285840">
              <a:lnSpc>
                <a:spcPct val="100000"/>
              </a:lnSpc>
              <a:buClr>
                <a:srgbClr val="FFFFFF"/>
              </a:buClr>
              <a:buFont typeface="Arial"/>
              <a:buChar char="•"/>
            </a:pPr>
            <a:r>
              <a:rPr lang="en-US" sz="2000" b="0" strike="noStrike" spc="-1" dirty="0">
                <a:solidFill>
                  <a:srgbClr val="FFFFFF"/>
                </a:solidFill>
                <a:latin typeface="Times New Roman"/>
              </a:rPr>
              <a:t>Even a few hours to weeks of short-term exposure to PM2.5 can trigger cardiovascular disease-related mortality and events [6]. </a:t>
            </a:r>
            <a:endParaRPr lang="en-US" sz="2000" b="0" strike="noStrike" spc="-1" dirty="0">
              <a:latin typeface="Arial"/>
            </a:endParaRPr>
          </a:p>
          <a:p>
            <a:pPr marL="285840" indent="-285840">
              <a:lnSpc>
                <a:spcPct val="100000"/>
              </a:lnSpc>
              <a:buClr>
                <a:srgbClr val="FFFFFF"/>
              </a:buClr>
              <a:buFont typeface="Arial"/>
              <a:buChar char="•"/>
            </a:pPr>
            <a:r>
              <a:rPr lang="en-US" sz="2000" b="0" strike="noStrike" spc="-1" dirty="0">
                <a:solidFill>
                  <a:srgbClr val="FFFFFF"/>
                </a:solidFill>
                <a:latin typeface="Times New Roman"/>
              </a:rPr>
              <a:t>The Global Burden of Diseases GBD identified that Exposure to PM2.5 contributed to 4.2 million deaths and 115.1 million disability-adjusted life years (DALYs) globally in 2015 [7] with an increase in 2017 (4.58 million deaths and 142.52 million DALYs) [8]. </a:t>
            </a:r>
            <a:endParaRPr lang="en-US" sz="2000" b="0" strike="noStrike" spc="-1" dirty="0">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extBox 1"/>
          <p:cNvSpPr/>
          <p:nvPr/>
        </p:nvSpPr>
        <p:spPr>
          <a:xfrm>
            <a:off x="191880" y="304920"/>
            <a:ext cx="11807640" cy="2193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IN" sz="2000" b="1" strike="noStrike" spc="-1" dirty="0">
                <a:solidFill>
                  <a:srgbClr val="FFFFFF"/>
                </a:solidFill>
                <a:latin typeface="Times New Roman"/>
              </a:rPr>
              <a:t>DATASET:</a:t>
            </a:r>
            <a:endParaRPr lang="en-US" sz="2000" b="0" strike="noStrike" spc="-1" dirty="0">
              <a:latin typeface="Arial"/>
            </a:endParaRPr>
          </a:p>
          <a:p>
            <a:pPr>
              <a:lnSpc>
                <a:spcPct val="100000"/>
              </a:lnSpc>
              <a:buNone/>
            </a:pPr>
            <a:r>
              <a:rPr lang="en-IN" sz="2000" b="1" strike="noStrike" spc="-1" dirty="0">
                <a:solidFill>
                  <a:srgbClr val="FFFFFF"/>
                </a:solidFill>
                <a:latin typeface="Times New Roman"/>
              </a:rPr>
              <a:t> </a:t>
            </a:r>
            <a:r>
              <a:rPr lang="en-US" sz="2000" b="0" strike="noStrike" spc="-1" dirty="0">
                <a:solidFill>
                  <a:srgbClr val="FFFFFF"/>
                </a:solidFill>
                <a:latin typeface="Times New Roman"/>
              </a:rPr>
              <a:t>The dataset we have chosen (420768 instances and 18 attributes) comes from the UCI Machine Learning Repository [9]. this dataset shows the concentration of air pollutants and air quality at 12 sites. The air quality data comes from the Beijing Municipal Environmental Monitoring Center. The meteorological data indicating the air quality for each site is matched with the nearest meteorological station of the China Meteorological Administration.</a:t>
            </a:r>
            <a:endParaRPr lang="en-US" sz="2000" b="0" strike="noStrike" spc="-1" dirty="0">
              <a:latin typeface="Arial"/>
            </a:endParaRPr>
          </a:p>
          <a:p>
            <a:pPr>
              <a:lnSpc>
                <a:spcPct val="100000"/>
              </a:lnSpc>
              <a:buNone/>
            </a:pPr>
            <a:endParaRPr lang="en-US" sz="1800" b="0" strike="noStrike" spc="-1" dirty="0">
              <a:latin typeface="Arial"/>
            </a:endParaRPr>
          </a:p>
        </p:txBody>
      </p:sp>
      <p:pic>
        <p:nvPicPr>
          <p:cNvPr id="53" name="Picture 2"/>
          <p:cNvPicPr/>
          <p:nvPr/>
        </p:nvPicPr>
        <p:blipFill>
          <a:blip r:embed="rId2"/>
          <a:stretch/>
        </p:blipFill>
        <p:spPr>
          <a:xfrm>
            <a:off x="4103640" y="2092320"/>
            <a:ext cx="3984480" cy="2673000"/>
          </a:xfrm>
          <a:prstGeom prst="rect">
            <a:avLst/>
          </a:prstGeom>
          <a:ln w="0">
            <a:noFill/>
          </a:ln>
        </p:spPr>
      </p:pic>
      <p:sp>
        <p:nvSpPr>
          <p:cNvPr id="54" name="TextBox 3"/>
          <p:cNvSpPr/>
          <p:nvPr/>
        </p:nvSpPr>
        <p:spPr>
          <a:xfrm>
            <a:off x="191880" y="4826520"/>
            <a:ext cx="11807640" cy="2029871"/>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This dataset includes 35064 records with multi-features in each station. The period of recording is from March 1st, 2013, to February 28th, 2017. The data are composed of: </a:t>
            </a:r>
            <a:endParaRPr lang="en-US" sz="1800" b="0" strike="noStrike" spc="-1" dirty="0">
              <a:latin typeface="Times New Roman" panose="02020603050405020304" pitchFamily="18" charset="0"/>
              <a:cs typeface="Times New Roman" panose="02020603050405020304" pitchFamily="18" charset="0"/>
            </a:endParaRPr>
          </a:p>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Date. </a:t>
            </a:r>
            <a:endParaRPr lang="en-US" sz="1800" b="0" strike="noStrike" spc="-1" dirty="0">
              <a:latin typeface="Times New Roman" panose="02020603050405020304" pitchFamily="18" charset="0"/>
              <a:cs typeface="Times New Roman" panose="02020603050405020304" pitchFamily="18" charset="0"/>
            </a:endParaRPr>
          </a:p>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The concentration of PM2.5, PM10.</a:t>
            </a:r>
            <a:endParaRPr lang="en-US" sz="1800" b="0" strike="noStrike" spc="-1" dirty="0">
              <a:latin typeface="Times New Roman" panose="02020603050405020304" pitchFamily="18" charset="0"/>
              <a:cs typeface="Times New Roman" panose="02020603050405020304" pitchFamily="18" charset="0"/>
            </a:endParaRPr>
          </a:p>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Sulfur dioxide SO2. </a:t>
            </a:r>
            <a:endParaRPr lang="en-US" sz="1800" b="0" strike="noStrike" spc="-1" dirty="0">
              <a:latin typeface="Times New Roman" panose="02020603050405020304" pitchFamily="18" charset="0"/>
              <a:cs typeface="Times New Roman" panose="02020603050405020304" pitchFamily="18" charset="0"/>
            </a:endParaRPr>
          </a:p>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Nitrogen dioxide NO2. </a:t>
            </a:r>
            <a:endParaRPr lang="en-US" sz="1800" b="0" strike="noStrike" spc="-1" dirty="0">
              <a:latin typeface="Times New Roman" panose="02020603050405020304" pitchFamily="18" charset="0"/>
              <a:cs typeface="Times New Roman" panose="02020603050405020304" pitchFamily="18" charset="0"/>
            </a:endParaRPr>
          </a:p>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Carbon monoxide CO.                </a:t>
            </a:r>
            <a:r>
              <a:rPr lang="en-US" sz="1800" b="0" strike="noStrike" spc="-1" dirty="0">
                <a:solidFill>
                  <a:srgbClr val="FFFFFF"/>
                </a:solidFill>
                <a:latin typeface="Century Gothic"/>
              </a:rPr>
              <a:t>                                                                                                             Page: 3</a:t>
            </a:r>
            <a:endParaRPr lang="en-US" sz="1800" b="0" strike="noStrike" spc="-1" dirty="0">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1"/>
          <p:cNvSpPr/>
          <p:nvPr/>
        </p:nvSpPr>
        <p:spPr>
          <a:xfrm>
            <a:off x="180720" y="338760"/>
            <a:ext cx="11830320" cy="47998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Ozone O3.</a:t>
            </a:r>
            <a:endParaRPr lang="en-US" sz="1800" b="0" strike="noStrike" spc="-1" dirty="0">
              <a:latin typeface="Times New Roman" panose="02020603050405020304" pitchFamily="18" charset="0"/>
              <a:cs typeface="Times New Roman" panose="02020603050405020304" pitchFamily="18" charset="0"/>
            </a:endParaRPr>
          </a:p>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Dew point. </a:t>
            </a:r>
            <a:endParaRPr lang="en-US" sz="1800" b="0" strike="noStrike" spc="-1" dirty="0">
              <a:latin typeface="Times New Roman" panose="02020603050405020304" pitchFamily="18" charset="0"/>
              <a:cs typeface="Times New Roman" panose="02020603050405020304" pitchFamily="18" charset="0"/>
            </a:endParaRPr>
          </a:p>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Temperature.</a:t>
            </a:r>
            <a:endParaRPr lang="en-US" sz="1800" b="0" strike="noStrike" spc="-1" dirty="0">
              <a:latin typeface="Times New Roman" panose="02020603050405020304" pitchFamily="18" charset="0"/>
              <a:cs typeface="Times New Roman" panose="02020603050405020304" pitchFamily="18" charset="0"/>
            </a:endParaRPr>
          </a:p>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Atmospheric pressure. </a:t>
            </a:r>
            <a:endParaRPr lang="en-US" sz="1800" b="0" strike="noStrike" spc="-1" dirty="0">
              <a:latin typeface="Times New Roman" panose="02020603050405020304" pitchFamily="18" charset="0"/>
              <a:cs typeface="Times New Roman" panose="02020603050405020304" pitchFamily="18" charset="0"/>
            </a:endParaRPr>
          </a:p>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Combined wind direction.</a:t>
            </a:r>
            <a:endParaRPr lang="en-US" sz="1800" b="0" strike="noStrike" spc="-1" dirty="0">
              <a:latin typeface="Times New Roman" panose="02020603050405020304" pitchFamily="18" charset="0"/>
              <a:cs typeface="Times New Roman" panose="02020603050405020304" pitchFamily="18" charset="0"/>
            </a:endParaRPr>
          </a:p>
          <a:p>
            <a:pPr marL="285840" indent="-285840">
              <a:lnSpc>
                <a:spcPct val="100000"/>
              </a:lnSpc>
              <a:buClr>
                <a:srgbClr val="FFFFFF"/>
              </a:buClr>
              <a:buFont typeface="Arial"/>
              <a:buChar char="•"/>
            </a:pPr>
            <a:r>
              <a:rPr lang="en-US" sz="1800" b="0" strike="noStrike" spc="-1" dirty="0">
                <a:solidFill>
                  <a:srgbClr val="FFFFFF"/>
                </a:solidFill>
                <a:latin typeface="Times New Roman" panose="02020603050405020304" pitchFamily="18" charset="0"/>
                <a:cs typeface="Times New Roman" panose="02020603050405020304" pitchFamily="18" charset="0"/>
              </a:rPr>
              <a:t>Cumulated wind speed. cumulated hours of snow, and rain. However, Air quality and meteorological monitoring equipment will cause leakage in data collection due to machine failure, due to some uncontrollable reasons.</a:t>
            </a:r>
            <a:endParaRPr lang="en-US" sz="1800" b="0" strike="noStrike" spc="-1" dirty="0">
              <a:latin typeface="Times New Roman" panose="02020603050405020304" pitchFamily="18" charset="0"/>
              <a:cs typeface="Times New Roman" panose="02020603050405020304" pitchFamily="18" charset="0"/>
            </a:endParaRPr>
          </a:p>
          <a:p>
            <a:pPr>
              <a:lnSpc>
                <a:spcPct val="100000"/>
              </a:lnSpc>
              <a:buNone/>
            </a:pPr>
            <a:endParaRPr lang="en-US" sz="1800" b="0" strike="noStrike" spc="-1" dirty="0">
              <a:latin typeface="Times New Roman" panose="02020603050405020304" pitchFamily="18" charset="0"/>
              <a:cs typeface="Times New Roman" panose="02020603050405020304" pitchFamily="18" charset="0"/>
            </a:endParaRPr>
          </a:p>
          <a:p>
            <a:pPr>
              <a:lnSpc>
                <a:spcPct val="100000"/>
              </a:lnSpc>
              <a:buNone/>
            </a:pPr>
            <a:r>
              <a:rPr lang="en-IN" sz="1800" b="1" strike="noStrike" spc="-1" dirty="0">
                <a:solidFill>
                  <a:srgbClr val="FFFFFF"/>
                </a:solidFill>
                <a:latin typeface="Times New Roman" panose="02020603050405020304" pitchFamily="18" charset="0"/>
                <a:cs typeface="Times New Roman" panose="02020603050405020304" pitchFamily="18" charset="0"/>
              </a:rPr>
              <a:t>METHODOLOGY:</a:t>
            </a:r>
            <a:endParaRPr lang="en-US" sz="1800" b="0" strike="noStrike" spc="-1" dirty="0">
              <a:latin typeface="Times New Roman" panose="02020603050405020304" pitchFamily="18" charset="0"/>
              <a:cs typeface="Times New Roman" panose="02020603050405020304" pitchFamily="18" charset="0"/>
            </a:endParaRPr>
          </a:p>
          <a:p>
            <a:pPr>
              <a:lnSpc>
                <a:spcPct val="100000"/>
              </a:lnSpc>
              <a:buNone/>
            </a:pPr>
            <a:r>
              <a:rPr lang="en-IN" sz="1800" b="0" strike="noStrike" spc="-1" dirty="0">
                <a:solidFill>
                  <a:srgbClr val="FFFFFF"/>
                </a:solidFill>
                <a:latin typeface="Times New Roman" panose="02020603050405020304" pitchFamily="18" charset="0"/>
                <a:cs typeface="Times New Roman" panose="02020603050405020304" pitchFamily="18" charset="0"/>
              </a:rPr>
              <a:t> </a:t>
            </a:r>
            <a:r>
              <a:rPr lang="en-US" sz="1800" b="0" strike="noStrike" spc="-1" dirty="0">
                <a:solidFill>
                  <a:srgbClr val="FFFFFF"/>
                </a:solidFill>
                <a:latin typeface="Times New Roman" panose="02020603050405020304" pitchFamily="18" charset="0"/>
                <a:cs typeface="Times New Roman" panose="02020603050405020304" pitchFamily="18" charset="0"/>
              </a:rPr>
              <a:t>The forecasting of air quality can be considered as a non-linear regression problem between predictors (such as meteorological and air quality variables) and predictand (in this case, hourly concentration). Neural networks, in particular the multi-layer perceptron provide a flexible and non-linear tool for tackling regression problems in the air quality modelling (Gardner and Dorling, 1999). There are arguments, which both support and explain the wide use of the MLP in that domain. Primarily, extremely non-linear relationships exist in the real world and it is inappropriate to attempt to understand these problems using traditional regression. Moreover, it has been shown that the Multi layer perceptron can be trained to approximate any smooth, measurable (highly non-linear) function without prior assumptions concerning the data distribution. </a:t>
            </a:r>
            <a:endParaRPr lang="en-US" sz="1800" b="0" strike="noStrike" spc="-1" dirty="0">
              <a:latin typeface="Times New Roman" panose="02020603050405020304" pitchFamily="18" charset="0"/>
              <a:cs typeface="Times New Roman" panose="02020603050405020304" pitchFamily="18" charset="0"/>
            </a:endParaRPr>
          </a:p>
          <a:p>
            <a:pPr>
              <a:lnSpc>
                <a:spcPct val="100000"/>
              </a:lnSpc>
              <a:buNone/>
            </a:pPr>
            <a:endParaRPr lang="en-US" sz="1800" b="0" strike="noStrike" spc="-1" dirty="0">
              <a:latin typeface="Arial"/>
            </a:endParaRPr>
          </a:p>
        </p:txBody>
      </p:sp>
      <p:sp>
        <p:nvSpPr>
          <p:cNvPr id="56" name="TextBox 2"/>
          <p:cNvSpPr/>
          <p:nvPr/>
        </p:nvSpPr>
        <p:spPr>
          <a:xfrm>
            <a:off x="10758240" y="6334560"/>
            <a:ext cx="125280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IN" sz="1800" b="0" strike="noStrike" spc="-1">
                <a:solidFill>
                  <a:srgbClr val="FFFFFF"/>
                </a:solidFill>
                <a:latin typeface="Century Gothic"/>
              </a:rPr>
              <a:t>Page: 4</a:t>
            </a:r>
            <a:endParaRPr lang="en-US" sz="18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2"/>
          <p:cNvSpPr/>
          <p:nvPr/>
        </p:nvSpPr>
        <p:spPr>
          <a:xfrm>
            <a:off x="158040" y="186120"/>
            <a:ext cx="11954520" cy="1475873"/>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endParaRPr lang="en-US" sz="1800" b="0" strike="noStrike" spc="-1" dirty="0">
              <a:latin typeface="Arial"/>
            </a:endParaRPr>
          </a:p>
          <a:p>
            <a:pPr>
              <a:lnSpc>
                <a:spcPct val="100000"/>
              </a:lnSpc>
              <a:buNone/>
            </a:pPr>
            <a:r>
              <a:rPr lang="en-US" sz="1800" b="0" strike="noStrike" spc="-1" dirty="0">
                <a:solidFill>
                  <a:srgbClr val="FFFFFF"/>
                </a:solidFill>
                <a:latin typeface="Times New Roman" panose="02020603050405020304" pitchFamily="18" charset="0"/>
                <a:cs typeface="Times New Roman" panose="02020603050405020304" pitchFamily="18" charset="0"/>
              </a:rPr>
              <a:t>Each network attempts to predict the results as accurately as possible. The value of the accuracy in the network is achieved by the cost function trying to punish the network when it fails. The optimal output is the lowest cost.</a:t>
            </a:r>
            <a:endParaRPr lang="en-US" sz="1800" b="0" strike="noStrike" spc="-1" dirty="0">
              <a:latin typeface="Times New Roman" panose="02020603050405020304" pitchFamily="18" charset="0"/>
              <a:cs typeface="Times New Roman" panose="02020603050405020304" pitchFamily="18" charset="0"/>
            </a:endParaRPr>
          </a:p>
          <a:p>
            <a:pPr>
              <a:lnSpc>
                <a:spcPct val="100000"/>
              </a:lnSpc>
              <a:buNone/>
            </a:pPr>
            <a:r>
              <a:rPr lang="en-US" sz="1800" b="0" strike="noStrike" spc="-1" dirty="0">
                <a:solidFill>
                  <a:srgbClr val="FFFFFF"/>
                </a:solidFill>
                <a:latin typeface="Times New Roman" panose="02020603050405020304" pitchFamily="18" charset="0"/>
                <a:cs typeface="Times New Roman" panose="02020603050405020304" pitchFamily="18" charset="0"/>
              </a:rPr>
              <a:t>In this study, for all networks, we have applied MSE (Mean Squared Error) as a cost function. A repetition step in training generally works with a division of training data named a batch size.</a:t>
            </a:r>
            <a:endParaRPr lang="en-US" sz="1800" b="0" strike="noStrike" spc="-1" dirty="0">
              <a:latin typeface="Times New Roman" panose="02020603050405020304" pitchFamily="18" charset="0"/>
              <a:cs typeface="Times New Roman" panose="02020603050405020304" pitchFamily="18" charset="0"/>
            </a:endParaRPr>
          </a:p>
        </p:txBody>
      </p:sp>
      <p:pic>
        <p:nvPicPr>
          <p:cNvPr id="58" name="Picture 3"/>
          <p:cNvPicPr/>
          <p:nvPr/>
        </p:nvPicPr>
        <p:blipFill>
          <a:blip r:embed="rId2"/>
          <a:stretch/>
        </p:blipFill>
        <p:spPr>
          <a:xfrm>
            <a:off x="3306240" y="2641680"/>
            <a:ext cx="5578920" cy="2885040"/>
          </a:xfrm>
          <a:prstGeom prst="rect">
            <a:avLst/>
          </a:prstGeom>
          <a:ln w="0">
            <a:noFill/>
          </a:ln>
        </p:spPr>
      </p:pic>
      <p:sp>
        <p:nvSpPr>
          <p:cNvPr id="59" name="TextBox 4"/>
          <p:cNvSpPr/>
          <p:nvPr/>
        </p:nvSpPr>
        <p:spPr>
          <a:xfrm>
            <a:off x="10972800" y="6389640"/>
            <a:ext cx="1783440" cy="36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IN" sz="1800" b="0" strike="noStrike" spc="-1">
                <a:solidFill>
                  <a:srgbClr val="FFFFFF"/>
                </a:solidFill>
                <a:latin typeface="Century Gothic"/>
              </a:rPr>
              <a:t>Page: 5</a:t>
            </a:r>
            <a:endParaRPr lang="en-US" sz="18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43270E-D4D8-DC0D-E93A-3C5950417420}"/>
              </a:ext>
            </a:extLst>
          </p:cNvPr>
          <p:cNvSpPr txBox="1"/>
          <p:nvPr/>
        </p:nvSpPr>
        <p:spPr>
          <a:xfrm>
            <a:off x="216816" y="395925"/>
            <a:ext cx="11758368" cy="424731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The methodology will mainly include three steps: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1.) Data pre-processing: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Missing values.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Encoding categorical variables.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Normalization.</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2.) Feature selection: </a:t>
            </a: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In machine learning applications, features selection is an essential step that can be done in several ways. Most of the previous work has applied a mathematical correlation to find the relationship between the input and output variables. The most popular way to find correlation between two variables is Pearson correlation.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Air quality feature.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meteorological feature.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spatial feature.</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3.) Evolution index of models: Once the structure of the model is determined, the training set is used to train the network until convergence. In order to assess the efficiency of the model, three indicators are used, including the mean absolute error.</a:t>
            </a:r>
          </a:p>
        </p:txBody>
      </p:sp>
      <p:sp>
        <p:nvSpPr>
          <p:cNvPr id="4" name="TextBox 3">
            <a:extLst>
              <a:ext uri="{FF2B5EF4-FFF2-40B4-BE49-F238E27FC236}">
                <a16:creationId xmlns:a16="http://schemas.microsoft.com/office/drawing/2014/main" id="{7D76147A-8357-3FB4-7A96-D07BAA1B7403}"/>
              </a:ext>
            </a:extLst>
          </p:cNvPr>
          <p:cNvSpPr txBox="1"/>
          <p:nvPr/>
        </p:nvSpPr>
        <p:spPr>
          <a:xfrm>
            <a:off x="10660300" y="6382020"/>
            <a:ext cx="1462570" cy="369332"/>
          </a:xfrm>
          <a:prstGeom prst="rect">
            <a:avLst/>
          </a:prstGeom>
          <a:noFill/>
        </p:spPr>
        <p:txBody>
          <a:bodyPr wrap="square" rtlCol="0">
            <a:spAutoFit/>
          </a:bodyPr>
          <a:lstStyle/>
          <a:p>
            <a:r>
              <a:rPr lang="en-IN" dirty="0">
                <a:solidFill>
                  <a:schemeClr val="bg1"/>
                </a:solidFill>
              </a:rPr>
              <a:t>Page: 6</a:t>
            </a:r>
            <a:r>
              <a:rPr lang="en-IN" dirty="0"/>
              <a:t>:</a:t>
            </a:r>
          </a:p>
        </p:txBody>
      </p:sp>
    </p:spTree>
    <p:extLst>
      <p:ext uri="{BB962C8B-B14F-4D97-AF65-F5344CB8AC3E}">
        <p14:creationId xmlns:p14="http://schemas.microsoft.com/office/powerpoint/2010/main" val="4220765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2000" b="1" strike="noStrike" spc="-1" dirty="0">
                <a:solidFill>
                  <a:srgbClr val="FFFFFF"/>
                </a:solidFill>
                <a:latin typeface="Times New Roman" panose="02020603050405020304" pitchFamily="18" charset="0"/>
                <a:cs typeface="Times New Roman" panose="02020603050405020304" pitchFamily="18" charset="0"/>
              </a:rPr>
              <a:t>Loading Datasets and Viewing the first 5 rows of the Data</a:t>
            </a:r>
            <a:r>
              <a:rPr lang="en-US" sz="2000" b="1" strike="noStrike" spc="-1" dirty="0">
                <a:solidFill>
                  <a:srgbClr val="FFFFFF"/>
                </a:solidFill>
                <a:latin typeface="Century Gothic"/>
              </a:rPr>
              <a:t>: </a:t>
            </a:r>
            <a:r>
              <a:rPr lang="en-US" sz="1800" spc="-1" dirty="0">
                <a:solidFill>
                  <a:srgbClr val="FFFFFF"/>
                </a:solidFill>
                <a:latin typeface="Century Gothic"/>
              </a:rPr>
              <a:t>T</a:t>
            </a:r>
            <a:r>
              <a:rPr kumimoji="0" lang="en-US" sz="1800" b="0" i="0" u="none" strike="noStrike" kern="1200" cap="none" spc="-1" normalizeH="0" baseline="0" noProof="0" dirty="0">
                <a:ln>
                  <a:noFill/>
                </a:ln>
                <a:solidFill>
                  <a:srgbClr val="FFFFFF"/>
                </a:solidFill>
                <a:effectLst/>
                <a:uLnTx/>
                <a:uFillTx/>
                <a:latin typeface="Century Gothic"/>
              </a:rPr>
              <a:t>he image below, shows the loading of the dataset. The dataset to be used, is first uploaded to google drive and its path is copied and later pasted, this is the method of loading the dataset while using google </a:t>
            </a:r>
            <a:r>
              <a:rPr kumimoji="0" lang="en-US" sz="1800" b="0" i="0" u="none" strike="noStrike" kern="1200" cap="none" spc="-1" normalizeH="0" baseline="0" noProof="0" dirty="0" err="1">
                <a:ln>
                  <a:noFill/>
                </a:ln>
                <a:solidFill>
                  <a:srgbClr val="FFFFFF"/>
                </a:solidFill>
                <a:effectLst/>
                <a:uLnTx/>
                <a:uFillTx/>
                <a:latin typeface="Century Gothic"/>
              </a:rPr>
              <a:t>colab</a:t>
            </a:r>
            <a:r>
              <a:rPr kumimoji="0" lang="en-US" sz="1800" b="0" i="0" u="none" strike="noStrike" kern="1200" cap="none" spc="-1" normalizeH="0" baseline="0" noProof="0" dirty="0">
                <a:ln>
                  <a:noFill/>
                </a:ln>
                <a:solidFill>
                  <a:srgbClr val="FFFFFF"/>
                </a:solidFill>
                <a:effectLst/>
                <a:uLnTx/>
                <a:uFillTx/>
                <a:latin typeface="Century Gothic"/>
              </a:rPr>
              <a:t>. In order to confirm that the uploaded data is accurate, there is the use of command ‘data’.</a:t>
            </a:r>
            <a:endParaRPr lang="en-US" sz="2000" b="1" strike="noStrike" spc="-1" dirty="0">
              <a:solidFill>
                <a:srgbClr val="FFFFFF"/>
              </a:solidFill>
              <a:latin typeface="Century Gothic"/>
            </a:endParaRPr>
          </a:p>
        </p:txBody>
      </p:sp>
      <p:pic>
        <p:nvPicPr>
          <p:cNvPr id="61" name="Picture 60"/>
          <p:cNvPicPr/>
          <p:nvPr/>
        </p:nvPicPr>
        <p:blipFill>
          <a:blip r:embed="rId2"/>
          <a:stretch/>
        </p:blipFill>
        <p:spPr>
          <a:xfrm>
            <a:off x="113940" y="1659117"/>
            <a:ext cx="11963520" cy="4812384"/>
          </a:xfrm>
          <a:prstGeom prst="rect">
            <a:avLst/>
          </a:prstGeom>
          <a:ln w="0">
            <a:noFill/>
          </a:ln>
        </p:spPr>
      </p:pic>
      <p:sp>
        <p:nvSpPr>
          <p:cNvPr id="10" name="TextBox 9">
            <a:extLst>
              <a:ext uri="{FF2B5EF4-FFF2-40B4-BE49-F238E27FC236}">
                <a16:creationId xmlns:a16="http://schemas.microsoft.com/office/drawing/2014/main" id="{59414D24-C12D-6181-2465-5868CBBAED5E}"/>
              </a:ext>
            </a:extLst>
          </p:cNvPr>
          <p:cNvSpPr txBox="1"/>
          <p:nvPr/>
        </p:nvSpPr>
        <p:spPr>
          <a:xfrm>
            <a:off x="10874525" y="6471501"/>
            <a:ext cx="1202935" cy="369332"/>
          </a:xfrm>
          <a:prstGeom prst="rect">
            <a:avLst/>
          </a:prstGeom>
          <a:noFill/>
        </p:spPr>
        <p:txBody>
          <a:bodyPr wrap="square" rtlCol="0">
            <a:spAutoFit/>
          </a:bodyPr>
          <a:lstStyle/>
          <a:p>
            <a:r>
              <a:rPr lang="en-IN" dirty="0">
                <a:solidFill>
                  <a:schemeClr val="bg1"/>
                </a:solidFill>
              </a:rPr>
              <a:t>Page: 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PlaceHolder 1"/>
          <p:cNvSpPr>
            <a:spLocks noGrp="1"/>
          </p:cNvSpPr>
          <p:nvPr>
            <p:ph type="title"/>
          </p:nvPr>
        </p:nvSpPr>
        <p:spPr>
          <a:xfrm>
            <a:off x="452484" y="395778"/>
            <a:ext cx="10595729" cy="394682"/>
          </a:xfrm>
          <a:prstGeom prst="rect">
            <a:avLst/>
          </a:prstGeom>
          <a:noFill/>
          <a:ln w="0">
            <a:noFill/>
          </a:ln>
        </p:spPr>
        <p:txBody>
          <a:bodyPr lIns="0" tIns="0" rIns="0" bIns="0" anchor="ctr">
            <a:noAutofit/>
          </a:bodyPr>
          <a:lstStyle/>
          <a:p>
            <a:r>
              <a:rPr lang="en-US" sz="1800" b="1" strike="noStrike" spc="-1" dirty="0">
                <a:solidFill>
                  <a:srgbClr val="FFFFFF"/>
                </a:solidFill>
                <a:latin typeface="Times New Roman" panose="02020603050405020304" pitchFamily="18" charset="0"/>
                <a:cs typeface="Times New Roman" panose="02020603050405020304" pitchFamily="18" charset="0"/>
              </a:rPr>
              <a:t>Data Pre-processing: </a:t>
            </a:r>
            <a:r>
              <a:rPr lang="en-US" sz="1800" spc="-1" dirty="0">
                <a:solidFill>
                  <a:srgbClr val="FFFFFF"/>
                </a:solidFill>
                <a:latin typeface="Century Gothic"/>
                <a:cs typeface="Times New Roman" panose="02020603050405020304" pitchFamily="18" charset="0"/>
              </a:rPr>
              <a:t>D</a:t>
            </a:r>
            <a:r>
              <a:rPr kumimoji="0" lang="en-US" sz="1800" b="0" i="0" u="none" strike="noStrike" kern="1200" cap="none" spc="-1" normalizeH="0" baseline="0" noProof="0" dirty="0" err="1">
                <a:ln>
                  <a:noFill/>
                </a:ln>
                <a:solidFill>
                  <a:srgbClr val="FFFFFF"/>
                </a:solidFill>
                <a:effectLst/>
                <a:uLnTx/>
                <a:uFillTx/>
                <a:latin typeface="Century Gothic"/>
              </a:rPr>
              <a:t>ata</a:t>
            </a:r>
            <a:r>
              <a:rPr kumimoji="0" lang="en-US" sz="1800" b="0" i="0" u="none" strike="noStrike" kern="1200" cap="none" spc="-1" normalizeH="0" baseline="0" noProof="0" dirty="0">
                <a:ln>
                  <a:noFill/>
                </a:ln>
                <a:solidFill>
                  <a:srgbClr val="FFFFFF"/>
                </a:solidFill>
                <a:effectLst/>
                <a:uLnTx/>
                <a:uFillTx/>
                <a:latin typeface="Century Gothic"/>
              </a:rPr>
              <a:t> is collected in various ways and the collected data can be having a lot of unorganized values which are not used while training the model. The code below shows data pre-processing which is for removing unnecessary data or missing data which helps with the accuracy of the models.</a:t>
            </a:r>
            <a:endParaRPr lang="en-US" sz="1800" b="1" strike="noStrike" spc="-1" dirty="0">
              <a:solidFill>
                <a:srgbClr val="FFFFFF"/>
              </a:solidFill>
              <a:latin typeface="Times New Roman" panose="02020603050405020304" pitchFamily="18" charset="0"/>
              <a:cs typeface="Times New Roman" panose="02020603050405020304" pitchFamily="18" charset="0"/>
            </a:endParaRPr>
          </a:p>
        </p:txBody>
      </p:sp>
      <p:pic>
        <p:nvPicPr>
          <p:cNvPr id="63" name="Picture 62"/>
          <p:cNvPicPr/>
          <p:nvPr/>
        </p:nvPicPr>
        <p:blipFill>
          <a:blip r:embed="rId2"/>
          <a:stretch/>
        </p:blipFill>
        <p:spPr>
          <a:xfrm>
            <a:off x="113160" y="1273060"/>
            <a:ext cx="11965680" cy="5369040"/>
          </a:xfrm>
          <a:prstGeom prst="rect">
            <a:avLst/>
          </a:prstGeom>
          <a:ln w="0">
            <a:noFill/>
          </a:ln>
        </p:spPr>
      </p:pic>
      <p:sp>
        <p:nvSpPr>
          <p:cNvPr id="7" name="TextBox 6">
            <a:extLst>
              <a:ext uri="{FF2B5EF4-FFF2-40B4-BE49-F238E27FC236}">
                <a16:creationId xmlns:a16="http://schemas.microsoft.com/office/drawing/2014/main" id="{ED256482-AC4B-DC52-41F8-D0DEA9B83F67}"/>
              </a:ext>
            </a:extLst>
          </p:cNvPr>
          <p:cNvSpPr txBox="1"/>
          <p:nvPr/>
        </p:nvSpPr>
        <p:spPr>
          <a:xfrm>
            <a:off x="10935094" y="6515894"/>
            <a:ext cx="1143746" cy="369332"/>
          </a:xfrm>
          <a:prstGeom prst="rect">
            <a:avLst/>
          </a:prstGeom>
          <a:noFill/>
        </p:spPr>
        <p:txBody>
          <a:bodyPr wrap="square" rtlCol="0">
            <a:spAutoFit/>
          </a:bodyPr>
          <a:lstStyle/>
          <a:p>
            <a:r>
              <a:rPr lang="en-IN" dirty="0">
                <a:solidFill>
                  <a:schemeClr val="bg1"/>
                </a:solidFill>
              </a:rPr>
              <a:t>Page: 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PlaceHolder 1"/>
          <p:cNvSpPr>
            <a:spLocks noGrp="1"/>
          </p:cNvSpPr>
          <p:nvPr>
            <p:ph type="title"/>
          </p:nvPr>
        </p:nvSpPr>
        <p:spPr>
          <a:xfrm>
            <a:off x="138140" y="0"/>
            <a:ext cx="10972440" cy="1144800"/>
          </a:xfrm>
          <a:prstGeom prst="rect">
            <a:avLst/>
          </a:prstGeom>
          <a:noFill/>
          <a:ln w="0">
            <a:noFill/>
          </a:ln>
        </p:spPr>
        <p:txBody>
          <a:bodyPr lIns="0" tIns="0" rIns="0" bIns="0" anchor="ctr">
            <a:noAutofit/>
          </a:bodyPr>
          <a:lstStyle/>
          <a:p>
            <a:r>
              <a:rPr lang="en-US" sz="1800" b="0" strike="noStrike" spc="-1" dirty="0">
                <a:solidFill>
                  <a:srgbClr val="FFFFFF"/>
                </a:solidFill>
                <a:latin typeface="Century Gothic"/>
              </a:rPr>
              <a:t>Data Preprocessing Continued: </a:t>
            </a:r>
          </a:p>
        </p:txBody>
      </p:sp>
      <p:pic>
        <p:nvPicPr>
          <p:cNvPr id="65" name="Picture 64"/>
          <p:cNvPicPr/>
          <p:nvPr/>
        </p:nvPicPr>
        <p:blipFill>
          <a:blip r:embed="rId2"/>
          <a:stretch/>
        </p:blipFill>
        <p:spPr>
          <a:xfrm>
            <a:off x="114240" y="850900"/>
            <a:ext cx="11963520" cy="5486400"/>
          </a:xfrm>
          <a:prstGeom prst="rect">
            <a:avLst/>
          </a:prstGeom>
          <a:ln w="0">
            <a:noFill/>
          </a:ln>
        </p:spPr>
      </p:pic>
      <p:sp>
        <p:nvSpPr>
          <p:cNvPr id="5" name="TextBox 4">
            <a:extLst>
              <a:ext uri="{FF2B5EF4-FFF2-40B4-BE49-F238E27FC236}">
                <a16:creationId xmlns:a16="http://schemas.microsoft.com/office/drawing/2014/main" id="{087F4606-CF2B-E686-DD7F-D275162F4982}"/>
              </a:ext>
            </a:extLst>
          </p:cNvPr>
          <p:cNvSpPr txBox="1"/>
          <p:nvPr/>
        </p:nvSpPr>
        <p:spPr>
          <a:xfrm>
            <a:off x="10699423" y="6385816"/>
            <a:ext cx="1378337" cy="369332"/>
          </a:xfrm>
          <a:prstGeom prst="rect">
            <a:avLst/>
          </a:prstGeom>
          <a:noFill/>
        </p:spPr>
        <p:txBody>
          <a:bodyPr wrap="square" rtlCol="0">
            <a:spAutoFit/>
          </a:bodyPr>
          <a:lstStyle/>
          <a:p>
            <a:r>
              <a:rPr lang="en-IN" dirty="0">
                <a:solidFill>
                  <a:schemeClr val="bg1"/>
                </a:solidFill>
              </a:rPr>
              <a:t>Page: 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Digital design</Template>
  <TotalTime>329</TotalTime>
  <Words>1797</Words>
  <Application>Microsoft Office PowerPoint</Application>
  <PresentationFormat>Widescreen</PresentationFormat>
  <Paragraphs>76</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Century Gothic</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Loading Datasets and Viewing the first 5 rows of the Data: The image below, shows the loading of the dataset. The dataset to be used, is first uploaded to google drive and its path is copied and later pasted, this is the method of loading the dataset while using google colab. In order to confirm that the uploaded data is accurate, there is the use of command ‘data’.</vt:lpstr>
      <vt:lpstr>Data Pre-processing: Data is collected in various ways and the collected data can be having a lot of unorganized values which are not used while training the model. The code below shows data pre-processing which is for removing unnecessary data or missing data which helps with the accuracy of the models.</vt:lpstr>
      <vt:lpstr>Data Preprocessing Continued: </vt:lpstr>
      <vt:lpstr>Exploratory Data  Analysis Data Visualization: In order to get an insight about the dataset that is used, there is the need of explore of the dataset, this is to know the object values, the null values the int values.  In simple terms, data analysis or data visualization is for helping to get more insight about the dataset. </vt:lpstr>
      <vt:lpstr>Model  Training  and Evaluation: this is the most important part of the development, this is where you want the model to be trained and this is done by first importing the libraries from sklearn. Algorithms such as Linear Regression, Random Forest Regression, Gradient Boosting Regressor, K-Neighbors Regression, and Decision Tress Regression were imported.  </vt:lpstr>
      <vt:lpstr>PowerPoint Presentation</vt:lpstr>
      <vt:lpstr>Model Evaluation: this is where there is the use of different evaluation metrics in order to determine the performance of a model, in this project I used Root Square Error and Mean Absolute Error in order to evaluate the performance of the model. The image below explains more about the same.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Sohail Khan</dc:creator>
  <dc:description/>
  <cp:lastModifiedBy>Sohail Khan</cp:lastModifiedBy>
  <cp:revision>11</cp:revision>
  <dcterms:created xsi:type="dcterms:W3CDTF">2022-12-07T07:32:32Z</dcterms:created>
  <dcterms:modified xsi:type="dcterms:W3CDTF">2024-03-08T06:17:03Z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PresentationFormat">
    <vt:lpwstr>Widescreen</vt:lpwstr>
  </property>
  <property fmtid="{D5CDD505-2E9C-101B-9397-08002B2CF9AE}" pid="4" name="Slides">
    <vt:i4>5</vt:i4>
  </property>
</Properties>
</file>